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6" r:id="rId2"/>
    <p:sldId id="361" r:id="rId3"/>
    <p:sldId id="358" r:id="rId4"/>
    <p:sldId id="359" r:id="rId5"/>
    <p:sldId id="357" r:id="rId6"/>
    <p:sldId id="362" r:id="rId7"/>
    <p:sldId id="363" r:id="rId8"/>
    <p:sldId id="364" r:id="rId9"/>
    <p:sldId id="366" r:id="rId10"/>
    <p:sldId id="367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7" r:id="rId19"/>
    <p:sldId id="376" r:id="rId20"/>
  </p:sldIdLst>
  <p:sldSz cx="9144000" cy="6858000" type="screen4x3"/>
  <p:notesSz cx="7023100" cy="93091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829"/>
    <a:srgbClr val="04DA2D"/>
    <a:srgbClr val="15FB41"/>
    <a:srgbClr val="E6E6E6"/>
    <a:srgbClr val="925700"/>
    <a:srgbClr val="CC7A00"/>
    <a:srgbClr val="14385C"/>
    <a:srgbClr val="899BAD"/>
    <a:srgbClr val="042A45"/>
    <a:srgbClr val="04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73" autoAdjust="0"/>
  </p:normalViewPr>
  <p:slideViewPr>
    <p:cSldViewPr showGuides="1">
      <p:cViewPr>
        <p:scale>
          <a:sx n="70" d="100"/>
          <a:sy n="70" d="100"/>
        </p:scale>
        <p:origin x="-2131" y="-595"/>
      </p:cViewPr>
      <p:guideLst>
        <p:guide orient="horz" pos="672"/>
        <p:guide orient="horz" pos="3936"/>
        <p:guide pos="217"/>
        <p:guide pos="5568"/>
        <p:guide pos="14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271D823-FDD6-47C1-915B-D9DE01B69236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1A9564-5795-47CC-A812-7E56EB24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68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49" tIns="46823" rIns="93649" bIns="4682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649" tIns="46823" rIns="93649" bIns="46823" rtlCol="0"/>
          <a:lstStyle>
            <a:lvl1pPr algn="r">
              <a:defRPr sz="1100"/>
            </a:lvl1pPr>
          </a:lstStyle>
          <a:p>
            <a:fld id="{7A790463-911A-4750-AD2E-671879DD54F4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49" tIns="46823" rIns="93649" bIns="468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649" tIns="46823" rIns="93649" bIns="468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649" tIns="46823" rIns="93649" bIns="4682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649" tIns="46823" rIns="93649" bIns="46823" rtlCol="0" anchor="b"/>
          <a:lstStyle>
            <a:lvl1pPr algn="r">
              <a:defRPr sz="11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6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1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.Gamboa@txdot.gov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CONTRACTING </a:t>
            </a:r>
            <a:br>
              <a:rPr lang="en-US" dirty="0" smtClean="0"/>
            </a:br>
            <a:r>
              <a:rPr lang="en-US" dirty="0" smtClean="0"/>
              <a:t>LOCAL GOVERNMENT PROJECTS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389" y="2062229"/>
            <a:ext cx="3452873" cy="2691609"/>
          </a:xfrm>
          <a:prstGeom prst="rect">
            <a:avLst/>
          </a:prstGeom>
          <a:noFill/>
          <a:ln w="952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88" y="2057400"/>
            <a:ext cx="1949115" cy="1173516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48" y="2057400"/>
            <a:ext cx="2085052" cy="1178043"/>
          </a:xfrm>
          <a:prstGeom prst="rect">
            <a:avLst/>
          </a:prstGeom>
        </p:spPr>
      </p:pic>
      <p:pic>
        <p:nvPicPr>
          <p:cNvPr id="7" name="Picture 6" descr="W7thS_17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0404" r="9997" b="8898"/>
          <a:stretch/>
        </p:blipFill>
        <p:spPr>
          <a:xfrm>
            <a:off x="483313" y="2062229"/>
            <a:ext cx="709409" cy="11664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993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Signatures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33375" y="838200"/>
            <a:ext cx="8477250" cy="5181600"/>
          </a:xfrm>
        </p:spPr>
        <p:txBody>
          <a:bodyPr/>
          <a:lstStyle/>
          <a:p>
            <a:r>
              <a:rPr lang="en-US" sz="3200" dirty="0"/>
              <a:t>The term </a:t>
            </a:r>
            <a:r>
              <a:rPr lang="en-US" sz="3200" i="1" dirty="0"/>
              <a:t>Digital Signature </a:t>
            </a:r>
            <a:r>
              <a:rPr lang="en-US" sz="3200" dirty="0"/>
              <a:t>is used to </a:t>
            </a:r>
            <a:r>
              <a:rPr lang="en-US" sz="3200" dirty="0" smtClean="0"/>
              <a:t>describe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/>
              <a:t>signature system </a:t>
            </a:r>
            <a:r>
              <a:rPr lang="en-US" sz="2400" dirty="0"/>
              <a:t>applied to an electronic document </a:t>
            </a:r>
            <a:endParaRPr lang="en-US" sz="2400" dirty="0" smtClean="0"/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utilizes </a:t>
            </a:r>
            <a:r>
              <a:rPr lang="en-US" sz="2400" b="1" dirty="0"/>
              <a:t>specific technical processes </a:t>
            </a:r>
            <a:endParaRPr lang="en-US" sz="2400" b="1" dirty="0" smtClean="0"/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provide significant </a:t>
            </a:r>
            <a:r>
              <a:rPr lang="en-US" sz="2400" b="1" dirty="0"/>
              <a:t>added security, authentication, and/or encryption.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Why Use Digital Signatures? </a:t>
            </a: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IT IS MUCH FASTER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Secure </a:t>
            </a:r>
            <a:r>
              <a:rPr lang="en-US" sz="2400" dirty="0"/>
              <a:t>digital signatures </a:t>
            </a:r>
            <a:r>
              <a:rPr lang="en-US" sz="2400" b="1" dirty="0"/>
              <a:t>cannot be </a:t>
            </a:r>
            <a:r>
              <a:rPr lang="en-US" sz="2400" b="1" dirty="0" smtClean="0"/>
              <a:t>repudiated</a:t>
            </a:r>
            <a:r>
              <a:rPr 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Increases </a:t>
            </a:r>
            <a:r>
              <a:rPr lang="en-US" sz="2400" b="1" dirty="0" smtClean="0"/>
              <a:t>Departmental efficiency </a:t>
            </a:r>
            <a:r>
              <a:rPr lang="en-US" sz="2400" dirty="0" smtClean="0"/>
              <a:t>by reduction in </a:t>
            </a:r>
            <a:r>
              <a:rPr lang="en-US" sz="2400" dirty="0"/>
              <a:t>paper </a:t>
            </a:r>
            <a:r>
              <a:rPr lang="en-US" sz="2400" dirty="0" smtClean="0"/>
              <a:t>handling, routing and scanning.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Maintains </a:t>
            </a:r>
            <a:r>
              <a:rPr lang="en-US" sz="2400" dirty="0"/>
              <a:t>the data in a </a:t>
            </a:r>
            <a:r>
              <a:rPr lang="en-US" sz="2400" b="1" dirty="0"/>
              <a:t>digital </a:t>
            </a:r>
            <a:r>
              <a:rPr lang="en-US" sz="2400" b="1" dirty="0" smtClean="0"/>
              <a:t>format &amp; cannot be repudiated</a:t>
            </a:r>
            <a:r>
              <a:rPr lang="en-US" sz="2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IT IS MUCH FASTER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A1B2B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Are Digital Signatures Legal in Texas? 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YES. </a:t>
            </a:r>
          </a:p>
          <a:p>
            <a:pPr marL="12573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record or signature may not </a:t>
            </a:r>
            <a:r>
              <a:rPr lang="en-US" dirty="0" smtClean="0"/>
              <a:t>be denied </a:t>
            </a:r>
            <a:r>
              <a:rPr lang="en-US" dirty="0"/>
              <a:t>legal effect or enforceability solely because it is in electronic form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Texas Business and Commerce Code Sec. </a:t>
            </a:r>
            <a:r>
              <a:rPr lang="en-US" b="1" dirty="0" smtClean="0"/>
              <a:t>322.007(a)</a:t>
            </a:r>
            <a:endParaRPr lang="en-US" dirty="0" smtClean="0"/>
          </a:p>
          <a:p>
            <a:pPr marL="1257300" lvl="0" indent="-342900">
              <a:buClr>
                <a:srgbClr val="0A1B2B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If a law requires a signature, an electronic signature satisfies the law.</a:t>
            </a:r>
            <a:r>
              <a:rPr lang="en-US" b="1" dirty="0">
                <a:solidFill>
                  <a:prstClr val="black"/>
                </a:solidFill>
              </a:rPr>
              <a:t> Texas Business and Commerce Code Sec. </a:t>
            </a:r>
            <a:r>
              <a:rPr lang="en-US" b="1" dirty="0" smtClean="0">
                <a:solidFill>
                  <a:prstClr val="black"/>
                </a:solidFill>
              </a:rPr>
              <a:t>322.007(d)</a:t>
            </a:r>
          </a:p>
          <a:p>
            <a:pPr marL="1257300" lvl="0" indent="-342900">
              <a:buClr>
                <a:srgbClr val="0A1B2B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See also </a:t>
            </a:r>
            <a:r>
              <a:rPr lang="en-US" b="1" dirty="0" smtClean="0"/>
              <a:t>15 </a:t>
            </a:r>
            <a:r>
              <a:rPr lang="en-US" b="1" dirty="0"/>
              <a:t>U.S. Code § </a:t>
            </a:r>
            <a:r>
              <a:rPr lang="en-US" b="1" dirty="0" smtClean="0"/>
              <a:t>7001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DocuSign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What is </a:t>
            </a:r>
            <a:r>
              <a:rPr lang="en-US" sz="2800" dirty="0" err="1" smtClean="0"/>
              <a:t>DocuSign</a:t>
            </a:r>
            <a:r>
              <a:rPr lang="en-US" sz="2800" dirty="0" smtClean="0"/>
              <a:t>?</a:t>
            </a:r>
          </a:p>
          <a:p>
            <a:r>
              <a:rPr lang="en-US" sz="2400" dirty="0" smtClean="0"/>
              <a:t>A digital signature service that is legal in Texas and compliant with DIR guidelines. </a:t>
            </a:r>
          </a:p>
          <a:p>
            <a:r>
              <a:rPr lang="en-US" sz="2400" dirty="0" smtClean="0"/>
              <a:t>TxDOT </a:t>
            </a:r>
            <a:r>
              <a:rPr lang="en-US" sz="2400" dirty="0" smtClean="0"/>
              <a:t>purchased </a:t>
            </a:r>
            <a:r>
              <a:rPr lang="en-US" sz="2400" dirty="0" smtClean="0"/>
              <a:t>DocuSign through DIR.</a:t>
            </a:r>
          </a:p>
          <a:p>
            <a:r>
              <a:rPr lang="en-US" sz="2400" dirty="0" smtClean="0"/>
              <a:t>DocuSign </a:t>
            </a:r>
            <a:r>
              <a:rPr lang="en-US" sz="2400" dirty="0"/>
              <a:t>is a </a:t>
            </a:r>
            <a:r>
              <a:rPr lang="en-US" sz="2400" dirty="0" smtClean="0"/>
              <a:t>secure</a:t>
            </a:r>
            <a:r>
              <a:rPr lang="en-US" sz="2400" dirty="0" smtClean="0"/>
              <a:t>, software tool </a:t>
            </a:r>
            <a:r>
              <a:rPr lang="en-US" sz="2400" dirty="0"/>
              <a:t>that can be used to </a:t>
            </a:r>
            <a:r>
              <a:rPr lang="en-US" sz="2400" b="1" dirty="0" smtClean="0"/>
              <a:t>create and obtain digital signatures. </a:t>
            </a:r>
            <a:r>
              <a:rPr lang="en-US" sz="2400" dirty="0" smtClean="0"/>
              <a:t>Users can:</a:t>
            </a:r>
            <a:endParaRPr lang="en-US" sz="2400" dirty="0"/>
          </a:p>
          <a:p>
            <a:pPr marL="914400" indent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Create </a:t>
            </a:r>
            <a:r>
              <a:rPr lang="en-US" sz="2400" b="1" dirty="0"/>
              <a:t>workflows </a:t>
            </a:r>
            <a:r>
              <a:rPr lang="en-US" sz="2400" dirty="0"/>
              <a:t>for </a:t>
            </a:r>
            <a:r>
              <a:rPr lang="en-US" sz="2400" b="1" dirty="0"/>
              <a:t>signatures</a:t>
            </a:r>
            <a:r>
              <a:rPr lang="en-US" sz="2400" dirty="0" smtClean="0"/>
              <a:t>, </a:t>
            </a:r>
          </a:p>
          <a:p>
            <a:pPr marL="914400" indent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Track </a:t>
            </a:r>
            <a:r>
              <a:rPr lang="en-US" sz="2400" b="1" dirty="0"/>
              <a:t>a document </a:t>
            </a:r>
            <a:r>
              <a:rPr lang="en-US" sz="2400" dirty="0"/>
              <a:t>in the approval process, </a:t>
            </a:r>
            <a:endParaRPr lang="en-US" sz="2400" dirty="0" smtClean="0"/>
          </a:p>
          <a:p>
            <a:pPr marL="914400" indent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Send </a:t>
            </a:r>
            <a:r>
              <a:rPr lang="en-US" sz="2400" b="1" dirty="0"/>
              <a:t>reminders</a:t>
            </a:r>
            <a:r>
              <a:rPr lang="en-US" sz="2400" dirty="0"/>
              <a:t>, and </a:t>
            </a:r>
          </a:p>
          <a:p>
            <a:pPr marL="914400" lvl="3" indent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b="1" dirty="0" smtClean="0"/>
              <a:t>Store digitally-signed documents </a:t>
            </a:r>
            <a:r>
              <a:rPr lang="en-US" sz="2400" dirty="0" smtClean="0"/>
              <a:t>online.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DocuSign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How does </a:t>
            </a:r>
            <a:r>
              <a:rPr lang="en-US" sz="2400" b="1" dirty="0" err="1" smtClean="0"/>
              <a:t>DocuSign</a:t>
            </a:r>
            <a:r>
              <a:rPr lang="en-US" sz="2400" b="1" dirty="0" smtClean="0"/>
              <a:t> work?</a:t>
            </a:r>
          </a:p>
          <a:p>
            <a:pPr marL="457200" indent="-457200">
              <a:buAutoNum type="arabicPeriod"/>
            </a:pPr>
            <a:r>
              <a:rPr lang="en-US" dirty="0" smtClean="0"/>
              <a:t>You will get an email (on any device) from </a:t>
            </a:r>
            <a:r>
              <a:rPr lang="en-US" dirty="0" err="1" smtClean="0"/>
              <a:t>DocuSign</a:t>
            </a:r>
            <a:r>
              <a:rPr lang="en-US" dirty="0" smtClean="0"/>
              <a:t> requesting your signature. </a:t>
            </a:r>
          </a:p>
          <a:p>
            <a:pPr marL="457200" indent="-457200">
              <a:buAutoNum type="arabicPeriod"/>
            </a:pPr>
            <a:r>
              <a:rPr lang="en-US" dirty="0" smtClean="0"/>
              <a:t>Click the link in the email, and you will see this screen: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14</a:t>
            </a:fld>
            <a:endParaRPr lang="en-US" dirty="0"/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0767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DocuSign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Follow the </a:t>
            </a:r>
            <a:r>
              <a:rPr lang="en-US" dirty="0" err="1" smtClean="0"/>
              <a:t>DocuSign</a:t>
            </a:r>
            <a:r>
              <a:rPr lang="en-US" dirty="0" smtClean="0"/>
              <a:t> tabs. </a:t>
            </a:r>
          </a:p>
          <a:p>
            <a:pPr marL="0" indent="0">
              <a:buNone/>
            </a:pPr>
            <a:r>
              <a:rPr lang="en-US" dirty="0" smtClean="0"/>
              <a:t>Tabs </a:t>
            </a:r>
            <a:r>
              <a:rPr lang="en-US" dirty="0"/>
              <a:t>and simple instructions guide you through the signing </a:t>
            </a:r>
            <a:r>
              <a:rPr lang="en-US" dirty="0" smtClean="0"/>
              <a:t>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5151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5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DocuSign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en-US" dirty="0" smtClean="0"/>
              <a:t>Click “FINISH”. </a:t>
            </a:r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16</a:t>
            </a:fld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517102"/>
            <a:ext cx="65151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DocuSign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Once you’ve clicked “FINISH”, the </a:t>
            </a:r>
            <a:r>
              <a:rPr lang="en-US" sz="2400" dirty="0">
                <a:solidFill>
                  <a:prstClr val="black"/>
                </a:solidFill>
              </a:rPr>
              <a:t>contract has been legally executed in </a:t>
            </a:r>
            <a:r>
              <a:rPr lang="en-US" sz="2400" dirty="0" smtClean="0">
                <a:solidFill>
                  <a:prstClr val="black"/>
                </a:solidFill>
              </a:rPr>
              <a:t>Texas.</a:t>
            </a:r>
          </a:p>
          <a:p>
            <a:pPr lvl="0">
              <a:spcBef>
                <a:spcPts val="600"/>
              </a:spcBef>
            </a:pPr>
            <a:r>
              <a:rPr lang="en-US" sz="2400" dirty="0" err="1" smtClean="0">
                <a:solidFill>
                  <a:prstClr val="black"/>
                </a:solidFill>
              </a:rPr>
              <a:t>DocuSign</a:t>
            </a:r>
            <a:r>
              <a:rPr lang="en-US" sz="2400" dirty="0" smtClean="0">
                <a:solidFill>
                  <a:prstClr val="black"/>
                </a:solidFill>
              </a:rPr>
              <a:t> automatically secures and stores your digital signature, and sends the executed contract back to CSO in electronic format.  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CSO will continue to store and archive all digitally-executed contracts.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2400" u="sng" dirty="0"/>
              <a:t>Laura Gamboa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i="1" dirty="0"/>
              <a:t>Senior Contract Specialist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Texas </a:t>
            </a:r>
            <a:r>
              <a:rPr lang="en-US" sz="2400" b="1" dirty="0"/>
              <a:t>Department of Transportation | </a:t>
            </a:r>
            <a:r>
              <a:rPr lang="en-US" sz="2400" b="1" i="1" dirty="0"/>
              <a:t>Houston </a:t>
            </a:r>
            <a:r>
              <a:rPr lang="en-US" sz="2400" b="1" i="1" dirty="0" smtClean="0"/>
              <a:t>District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Phone </a:t>
            </a:r>
            <a:r>
              <a:rPr lang="en-US" sz="2400" dirty="0"/>
              <a:t>| 713.802.5641</a:t>
            </a:r>
          </a:p>
          <a:p>
            <a:pPr marL="0" indent="0" algn="ctr">
              <a:buNone/>
            </a:pPr>
            <a:r>
              <a:rPr lang="en-US" sz="2400" dirty="0"/>
              <a:t> </a:t>
            </a:r>
          </a:p>
          <a:p>
            <a:pPr marL="0" indent="0" algn="ctr">
              <a:buNone/>
            </a:pPr>
            <a:r>
              <a:rPr lang="en-US" sz="2400" dirty="0"/>
              <a:t>E-Mail | </a:t>
            </a:r>
            <a:r>
              <a:rPr lang="en-US" sz="2400" u="sng" dirty="0">
                <a:hlinkClick r:id="rId2"/>
              </a:rPr>
              <a:t>Laura.Gamboa@txdot.gov</a:t>
            </a:r>
            <a:endParaRPr lang="en-US" sz="2400" dirty="0"/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19</a:t>
            </a:fld>
            <a:endParaRPr lang="en-US" dirty="0"/>
          </a:p>
        </p:txBody>
      </p:sp>
      <p:pic>
        <p:nvPicPr>
          <p:cNvPr id="152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103370" cy="269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TXDOT GOT TO DO WITH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</a:t>
            </a:fld>
            <a:endParaRPr lang="en-US" dirty="0"/>
          </a:p>
        </p:txBody>
      </p:sp>
      <p:pic>
        <p:nvPicPr>
          <p:cNvPr id="6" name="Picture 2" descr="C:\Users\LGAMBO2\AppData\Local\Microsoft\Windows\Temporary Internet Files\Content.IE5\C6MC7RDL\Man-With-Question-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457200" y="838200"/>
            <a:ext cx="3374409" cy="1828800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cs typeface="Arial" pitchFamily="34" charset="0"/>
              </a:rPr>
              <a:t>I was awarded the project, now what?</a:t>
            </a:r>
          </a:p>
        </p:txBody>
      </p:sp>
      <p:cxnSp>
        <p:nvCxnSpPr>
          <p:cNvPr id="9" name="Straight Connector 8"/>
          <p:cNvCxnSpPr>
            <a:endCxn id="7" idx="0"/>
          </p:cNvCxnSpPr>
          <p:nvPr/>
        </p:nvCxnSpPr>
        <p:spPr>
          <a:xfrm flipH="1" flipV="1">
            <a:off x="3828797" y="1752600"/>
            <a:ext cx="743204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4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LOCAL GOVERNMENT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least one phase* of project development is: </a:t>
            </a:r>
          </a:p>
          <a:p>
            <a:pPr lvl="1"/>
            <a:r>
              <a:rPr lang="en-US" dirty="0" smtClean="0"/>
              <a:t>Federally and/or State funded</a:t>
            </a:r>
          </a:p>
          <a:p>
            <a:pPr lvl="1"/>
            <a:r>
              <a:rPr lang="en-US" dirty="0" smtClean="0"/>
              <a:t>Managed by a local government</a:t>
            </a:r>
          </a:p>
          <a:p>
            <a:pPr lvl="1"/>
            <a:r>
              <a:rPr lang="en-US" dirty="0" smtClean="0"/>
              <a:t>Reimbursed by the Texas Department of Transportation (</a:t>
            </a:r>
            <a:r>
              <a:rPr lang="en-US" dirty="0" err="1" smtClean="0"/>
              <a:t>TxDOT</a:t>
            </a:r>
            <a:r>
              <a:rPr lang="en-US" dirty="0" smtClean="0"/>
              <a:t>)</a:t>
            </a:r>
          </a:p>
          <a:p>
            <a:pPr marL="284162" lvl="1" indent="0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Locally funded project on the State system</a:t>
            </a:r>
          </a:p>
          <a:p>
            <a:pPr marL="284162" lvl="1" indent="0">
              <a:buNone/>
            </a:pPr>
            <a:endParaRPr lang="en-US" dirty="0" smtClean="0"/>
          </a:p>
          <a:p>
            <a:pPr marL="284162" lvl="1" indent="0">
              <a:buNone/>
            </a:pPr>
            <a:endParaRPr lang="en-US" dirty="0" smtClean="0"/>
          </a:p>
          <a:p>
            <a:pPr marL="284162" lvl="1" indent="0">
              <a:buNone/>
            </a:pPr>
            <a:endParaRPr lang="en-US" dirty="0" smtClean="0"/>
          </a:p>
          <a:p>
            <a:pPr marL="284162" lvl="1" indent="0">
              <a:buNone/>
            </a:pPr>
            <a:r>
              <a:rPr lang="en-US" dirty="0" smtClean="0"/>
              <a:t>* planning, environmental, design, ROW, utility relocation, 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Bicycle / Pedestrian </a:t>
            </a:r>
          </a:p>
          <a:p>
            <a:r>
              <a:rPr lang="en-US" dirty="0" smtClean="0"/>
              <a:t>Congestion-Mitigation / Air Quality</a:t>
            </a:r>
          </a:p>
          <a:p>
            <a:r>
              <a:rPr lang="en-US" dirty="0" smtClean="0"/>
              <a:t>Traffic Signals</a:t>
            </a:r>
          </a:p>
          <a:p>
            <a:r>
              <a:rPr lang="en-US" dirty="0" smtClean="0"/>
              <a:t>Earmarks</a:t>
            </a:r>
          </a:p>
          <a:p>
            <a:r>
              <a:rPr lang="en-US" dirty="0" smtClean="0"/>
              <a:t>Off-System Bridge</a:t>
            </a:r>
          </a:p>
          <a:p>
            <a:r>
              <a:rPr lang="en-US" dirty="0" smtClean="0"/>
              <a:t>Roadways</a:t>
            </a:r>
          </a:p>
          <a:p>
            <a:r>
              <a:rPr lang="en-US" dirty="0" smtClean="0"/>
              <a:t>Highways,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TXDOT’S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Highway Administration (FHWA) / </a:t>
            </a:r>
            <a:r>
              <a:rPr lang="en-US" dirty="0" err="1" smtClean="0"/>
              <a:t>TxDOT</a:t>
            </a:r>
            <a:r>
              <a:rPr lang="en-US" dirty="0" smtClean="0"/>
              <a:t> oversight agreement</a:t>
            </a:r>
          </a:p>
          <a:p>
            <a:r>
              <a:rPr lang="en-US" dirty="0" smtClean="0"/>
              <a:t>Oversight applies to all federal and State funded </a:t>
            </a:r>
            <a:r>
              <a:rPr lang="en-US" dirty="0" smtClean="0"/>
              <a:t>projects</a:t>
            </a:r>
            <a:endParaRPr lang="en-US" dirty="0" smtClean="0"/>
          </a:p>
          <a:p>
            <a:r>
              <a:rPr lang="en-US" dirty="0" smtClean="0"/>
              <a:t>REIMBURSMENT PROGRAM </a:t>
            </a:r>
            <a:r>
              <a:rPr lang="en-US" dirty="0" smtClean="0"/>
              <a:t>(</a:t>
            </a:r>
            <a:r>
              <a:rPr lang="en-US" i="1" dirty="0" smtClean="0"/>
              <a:t>potential cash flow </a:t>
            </a:r>
            <a:r>
              <a:rPr lang="en-US" i="1" dirty="0" smtClean="0"/>
              <a:t>issue for LG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Local government (LG) incurs expense, bills </a:t>
            </a:r>
            <a:r>
              <a:rPr lang="en-US" dirty="0" err="1" smtClean="0"/>
              <a:t>TxDOT</a:t>
            </a:r>
            <a:endParaRPr lang="en-US" dirty="0" smtClean="0"/>
          </a:p>
          <a:p>
            <a:pPr lvl="1"/>
            <a:r>
              <a:rPr lang="en-US" dirty="0" err="1" smtClean="0"/>
              <a:t>TxDOT</a:t>
            </a:r>
            <a:r>
              <a:rPr lang="en-US" dirty="0" smtClean="0"/>
              <a:t> pays LG, bills FHWA</a:t>
            </a:r>
          </a:p>
          <a:p>
            <a:r>
              <a:rPr lang="en-US" dirty="0" smtClean="0"/>
              <a:t>Goal is to:</a:t>
            </a:r>
          </a:p>
          <a:p>
            <a:pPr lvl="1"/>
            <a:r>
              <a:rPr lang="en-US" dirty="0" smtClean="0"/>
              <a:t>Allow the local government flexibility in administering project, while ensuring compliance with federal / State laws and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TXDOT COOPERATE WITH LOCAL GOVERNMENTS?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 Funding Agreement (AFA)</a:t>
            </a:r>
          </a:p>
          <a:p>
            <a:pPr lvl="1"/>
            <a:r>
              <a:rPr lang="en-US" dirty="0" smtClean="0"/>
              <a:t>Negotiated contract between </a:t>
            </a:r>
            <a:r>
              <a:rPr lang="en-US" dirty="0" err="1" smtClean="0"/>
              <a:t>TxDOT</a:t>
            </a:r>
            <a:r>
              <a:rPr lang="en-US" dirty="0" smtClean="0"/>
              <a:t> and LG</a:t>
            </a:r>
          </a:p>
          <a:p>
            <a:pPr lvl="1"/>
            <a:r>
              <a:rPr lang="en-US" dirty="0" smtClean="0"/>
              <a:t>Defines the scope of work, project location, and budget</a:t>
            </a:r>
          </a:p>
          <a:p>
            <a:pPr lvl="1"/>
            <a:r>
              <a:rPr lang="en-US" dirty="0" smtClean="0"/>
              <a:t>Outlines who will </a:t>
            </a:r>
            <a:r>
              <a:rPr lang="en-US" dirty="0" smtClean="0"/>
              <a:t>perform: </a:t>
            </a:r>
            <a:endParaRPr lang="en-US" dirty="0" smtClean="0"/>
          </a:p>
          <a:p>
            <a:pPr lvl="2"/>
            <a:r>
              <a:rPr lang="en-US" dirty="0" smtClean="0"/>
              <a:t>ROW acquisition</a:t>
            </a:r>
            <a:endParaRPr lang="en-US" dirty="0" smtClean="0"/>
          </a:p>
          <a:p>
            <a:pPr lvl="2"/>
            <a:r>
              <a:rPr lang="en-US" dirty="0" smtClean="0"/>
              <a:t>Engineering</a:t>
            </a:r>
          </a:p>
          <a:p>
            <a:pPr lvl="2"/>
            <a:r>
              <a:rPr lang="en-US" dirty="0" smtClean="0"/>
              <a:t>Utilities</a:t>
            </a:r>
          </a:p>
          <a:p>
            <a:pPr lvl="2"/>
            <a:r>
              <a:rPr lang="en-US" dirty="0" smtClean="0"/>
              <a:t>Environmental</a:t>
            </a:r>
          </a:p>
          <a:p>
            <a:pPr lvl="2"/>
            <a:r>
              <a:rPr lang="en-US" dirty="0" smtClean="0"/>
              <a:t>Construction </a:t>
            </a:r>
          </a:p>
          <a:p>
            <a:pPr lvl="2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State oversight fee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242180"/>
            <a:ext cx="9144000" cy="200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75167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Local Government (LG) requests Advance Funding Agreement (AFA)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2821172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District sends duplicate copies to LG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056167"/>
            <a:ext cx="13716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LG partially executes and returns to District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8194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District sends to Contract Services (CS) for approval of partial execution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28194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District sends to CS for full execution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77184" y="1385500"/>
            <a:ext cx="158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LOCAL GOVERNMENT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1124" y="3266676"/>
            <a:ext cx="1571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TXDOT HOU DISTRICT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18369" y="5122292"/>
            <a:ext cx="2037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TXDOT CONTRACT SERVICES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47244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CS fully executes, sends copy to FIN, LM, and District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43800" y="28194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District sends fully executed original to LG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3800" y="1066800"/>
            <a:ext cx="1371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LG sends check for review costs and schedules kick off meeting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19200" y="1981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5000" y="32766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57400" y="838200"/>
            <a:ext cx="0" cy="2440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ecision 30"/>
          <p:cNvSpPr/>
          <p:nvPr/>
        </p:nvSpPr>
        <p:spPr>
          <a:xfrm>
            <a:off x="2576461" y="1063752"/>
            <a:ext cx="1662546" cy="917448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LG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concurs with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AFA</a:t>
            </a:r>
          </a:p>
        </p:txBody>
      </p:sp>
      <p:sp>
        <p:nvSpPr>
          <p:cNvPr id="32" name="Flowchart: Document 31"/>
          <p:cNvSpPr/>
          <p:nvPr/>
        </p:nvSpPr>
        <p:spPr>
          <a:xfrm>
            <a:off x="609600" y="2819400"/>
            <a:ext cx="1295400" cy="916172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District prepares draft AFA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057400" y="838200"/>
            <a:ext cx="133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90900" y="838200"/>
            <a:ext cx="0" cy="21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90900" y="1981200"/>
            <a:ext cx="0" cy="334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95600" y="2307023"/>
            <a:ext cx="495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0" idx="0"/>
          </p:cNvCxnSpPr>
          <p:nvPr/>
        </p:nvCxnSpPr>
        <p:spPr>
          <a:xfrm>
            <a:off x="2895600" y="2307023"/>
            <a:ext cx="0" cy="512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2800" y="205740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yes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45834" y="205740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no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24000" y="1513367"/>
            <a:ext cx="990600" cy="1306033"/>
            <a:chOff x="1524000" y="1513367"/>
            <a:chExt cx="990600" cy="1306033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2286000" y="1513367"/>
              <a:ext cx="228600" cy="9109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86000" y="1524000"/>
              <a:ext cx="0" cy="1066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524000" y="2590800"/>
              <a:ext cx="762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524000" y="2590800"/>
              <a:ext cx="0" cy="2286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>
            <a:stCxn id="10" idx="2"/>
          </p:cNvCxnSpPr>
          <p:nvPr/>
        </p:nvCxnSpPr>
        <p:spPr>
          <a:xfrm>
            <a:off x="2895600" y="37338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457200" y="2590800"/>
            <a:ext cx="1524000" cy="2669991"/>
            <a:chOff x="457200" y="2590800"/>
            <a:chExt cx="1752600" cy="2669991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457200" y="5245290"/>
              <a:ext cx="1752600" cy="1550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57200" y="2590800"/>
              <a:ext cx="0" cy="265449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57200" y="2590800"/>
              <a:ext cx="381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8200" y="2590800"/>
              <a:ext cx="0" cy="2286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600200" y="5029200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no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3581400" y="524529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962400" y="4495800"/>
            <a:ext cx="0" cy="749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10000" y="25908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5" idx="0"/>
          </p:cNvCxnSpPr>
          <p:nvPr/>
        </p:nvCxnSpPr>
        <p:spPr>
          <a:xfrm>
            <a:off x="4648200" y="2590800"/>
            <a:ext cx="0" cy="23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59137" y="4876800"/>
            <a:ext cx="379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yes</a:t>
            </a:r>
          </a:p>
        </p:txBody>
      </p:sp>
      <p:cxnSp>
        <p:nvCxnSpPr>
          <p:cNvPr id="91" name="Straight Connector 90"/>
          <p:cNvCxnSpPr>
            <a:stCxn id="5" idx="3"/>
          </p:cNvCxnSpPr>
          <p:nvPr/>
        </p:nvCxnSpPr>
        <p:spPr>
          <a:xfrm flipV="1">
            <a:off x="5334000" y="3276600"/>
            <a:ext cx="152400" cy="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5486400" y="2288232"/>
            <a:ext cx="0" cy="98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343400" y="2288232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343400" y="838201"/>
            <a:ext cx="0" cy="1450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343400" y="838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7" idx="0"/>
          </p:cNvCxnSpPr>
          <p:nvPr/>
        </p:nvCxnSpPr>
        <p:spPr>
          <a:xfrm>
            <a:off x="5257800" y="838200"/>
            <a:ext cx="0" cy="217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400800" y="2172816"/>
            <a:ext cx="0" cy="646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257800" y="21717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257800" y="1981200"/>
            <a:ext cx="0" cy="19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lowchart: Decision 116"/>
          <p:cNvSpPr/>
          <p:nvPr/>
        </p:nvSpPr>
        <p:spPr>
          <a:xfrm>
            <a:off x="1828800" y="4572000"/>
            <a:ext cx="2133600" cy="137160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CS reviews / approves for partial execution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3810000" y="4495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3810000" y="25908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" idx="2"/>
          </p:cNvCxnSpPr>
          <p:nvPr/>
        </p:nvCxnSpPr>
        <p:spPr>
          <a:xfrm>
            <a:off x="6400800" y="37338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086600" y="5181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391400" y="25908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391400" y="25908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7924800" y="2590800"/>
            <a:ext cx="0" cy="191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18" idx="3"/>
          </p:cNvCxnSpPr>
          <p:nvPr/>
        </p:nvCxnSpPr>
        <p:spPr>
          <a:xfrm flipH="1" flipV="1">
            <a:off x="7239000" y="2172816"/>
            <a:ext cx="1676400" cy="1103784"/>
          </a:xfrm>
          <a:prstGeom prst="bentConnector3">
            <a:avLst>
              <a:gd name="adj1" fmla="val -47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endCxn id="19" idx="0"/>
          </p:cNvCxnSpPr>
          <p:nvPr/>
        </p:nvCxnSpPr>
        <p:spPr>
          <a:xfrm rot="5400000" flipH="1" flipV="1">
            <a:off x="7181850" y="1123950"/>
            <a:ext cx="1104900" cy="990600"/>
          </a:xfrm>
          <a:prstGeom prst="bentConnector3">
            <a:avLst>
              <a:gd name="adj1" fmla="val 1206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itle 1"/>
          <p:cNvSpPr txBox="1">
            <a:spLocks/>
          </p:cNvSpPr>
          <p:nvPr/>
        </p:nvSpPr>
        <p:spPr>
          <a:xfrm>
            <a:off x="304800" y="76200"/>
            <a:ext cx="8353425" cy="46166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bg1"/>
                </a:solidFill>
                <a:effectLst/>
                <a:latin typeface="Franklin Gothic Demi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ADVANCE FUNDING AGMT DEVELOPMENT (2 – 12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Federal Project Authorization &amp; Agreement (FPAA) (if applicable)</a:t>
            </a:r>
          </a:p>
          <a:p>
            <a:r>
              <a:rPr lang="en-US" dirty="0" smtClean="0"/>
              <a:t>Send LG fully executed AFA &amp; FPAA with request for initial cash payment</a:t>
            </a:r>
          </a:p>
          <a:p>
            <a:r>
              <a:rPr lang="en-US" dirty="0" smtClean="0"/>
              <a:t>LG sends initial cash payment to State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set up in financial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manager assigned</a:t>
            </a:r>
          </a:p>
          <a:p>
            <a:r>
              <a:rPr lang="en-US" dirty="0" smtClean="0"/>
              <a:t>Send Notice to Proceed</a:t>
            </a:r>
          </a:p>
          <a:p>
            <a:pPr lvl="1"/>
            <a:r>
              <a:rPr lang="en-US" dirty="0" smtClean="0"/>
              <a:t>Kick-off meeting scheduled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81009" y="3862388"/>
            <a:ext cx="4929191" cy="1057275"/>
          </a:xfrm>
        </p:spPr>
        <p:txBody>
          <a:bodyPr/>
          <a:lstStyle/>
          <a:p>
            <a:r>
              <a:rPr lang="en-US" dirty="0" smtClean="0"/>
              <a:t>DIGITAL SIGNATURES and DOCUSIGN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38" y="2514600"/>
            <a:ext cx="3912462" cy="2438400"/>
          </a:xfrm>
          <a:prstGeom prst="rect">
            <a:avLst/>
          </a:prstGeom>
        </p:spPr>
      </p:pic>
      <p:pic>
        <p:nvPicPr>
          <p:cNvPr id="29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066800"/>
            <a:ext cx="4038600" cy="1447800"/>
          </a:xfrm>
          <a:prstGeom prst="rect">
            <a:avLst/>
          </a:prstGeom>
          <a:noFill/>
          <a:ln w="19050" cmpd="dbl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14-06-25 Project Development Workshop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61B671B636448B105FF4F6D7DFAFB" ma:contentTypeVersion="1" ma:contentTypeDescription="Create a new document." ma:contentTypeScope="" ma:versionID="c6ce54c5da8504e2f3a32a590b1542e2">
  <xsd:schema xmlns:xsd="http://www.w3.org/2001/XMLSchema" xmlns:xs="http://www.w3.org/2001/XMLSchema" xmlns:p="http://schemas.microsoft.com/office/2006/metadata/properties" xmlns:ns2="4330f931-10a5-416c-823c-3006a63f53e6" targetNamespace="http://schemas.microsoft.com/office/2006/metadata/properties" ma:root="true" ma:fieldsID="acb8c3c6fca0679b6025f24cd4a5b2d6" ns2:_="">
    <xsd:import namespace="4330f931-10a5-416c-823c-3006a63f53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0f931-10a5-416c-823c-3006a63f53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30f931-10a5-416c-823c-3006a63f53e6">YSVYXERJEEH6-1243926510-6266</_dlc_DocId>
    <_dlc_DocIdUrl xmlns="4330f931-10a5-416c-823c-3006a63f53e6">
      <Url>http://tr.hgac.net/pdp/_layouts/15/DocIdRedir.aspx?ID=YSVYXERJEEH6-1243926510-6266</Url>
      <Description>YSVYXERJEEH6-1243926510-6266</Description>
    </_dlc_DocIdUrl>
  </documentManagement>
</p:properties>
</file>

<file path=customXml/itemProps1.xml><?xml version="1.0" encoding="utf-8"?>
<ds:datastoreItem xmlns:ds="http://schemas.openxmlformats.org/officeDocument/2006/customXml" ds:itemID="{FBCEFFEC-DF7A-4281-90AD-7A27ED7367D7}"/>
</file>

<file path=customXml/itemProps2.xml><?xml version="1.0" encoding="utf-8"?>
<ds:datastoreItem xmlns:ds="http://schemas.openxmlformats.org/officeDocument/2006/customXml" ds:itemID="{6533712D-F475-4B54-B975-2C7193E0DF16}"/>
</file>

<file path=customXml/itemProps3.xml><?xml version="1.0" encoding="utf-8"?>
<ds:datastoreItem xmlns:ds="http://schemas.openxmlformats.org/officeDocument/2006/customXml" ds:itemID="{32A94ED1-3741-4BA2-844E-3D4928C9797E}"/>
</file>

<file path=customXml/itemProps4.xml><?xml version="1.0" encoding="utf-8"?>
<ds:datastoreItem xmlns:ds="http://schemas.openxmlformats.org/officeDocument/2006/customXml" ds:itemID="{0DE3BA52-D23D-4C14-9C5E-D0EDE5768D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750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14-06-25 Project Development Workshop</vt:lpstr>
      <vt:lpstr>think-cell Slide</vt:lpstr>
      <vt:lpstr>CONTRACTING  LOCAL GOVERNMENT PROJECTS</vt:lpstr>
      <vt:lpstr>WHAT’S TXDOT GOT TO DO WITH IT?</vt:lpstr>
      <vt:lpstr>WHAT IS A LOCAL GOVERNMENT PROJECT?</vt:lpstr>
      <vt:lpstr>TYPES OF PROJECTS</vt:lpstr>
      <vt:lpstr>TXDOT’S RESPONSIBILITY</vt:lpstr>
      <vt:lpstr>HOW DOES TXDOT COOPERATE WITH LOCAL GOVERNMENTS?</vt:lpstr>
      <vt:lpstr>PowerPoint Presentation</vt:lpstr>
      <vt:lpstr>WHAT’S NEXT?</vt:lpstr>
      <vt:lpstr>DIGITAL SIGNATURES and DOCUSIGN</vt:lpstr>
      <vt:lpstr>Digital Signatures</vt:lpstr>
      <vt:lpstr>Digital Signatures</vt:lpstr>
      <vt:lpstr>Digital Signatures</vt:lpstr>
      <vt:lpstr>DocuSign</vt:lpstr>
      <vt:lpstr>DocuSign</vt:lpstr>
      <vt:lpstr>DocuSign</vt:lpstr>
      <vt:lpstr>DocuSign</vt:lpstr>
      <vt:lpstr>DocuSign</vt:lpstr>
      <vt:lpstr>Contact</vt:lpstr>
      <vt:lpstr>Questions?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Development Workshop</dc:title>
  <dc:creator>TxDOT</dc:creator>
  <cp:lastModifiedBy>Laura Gamboa</cp:lastModifiedBy>
  <cp:revision>118</cp:revision>
  <cp:lastPrinted>2016-02-17T19:34:43Z</cp:lastPrinted>
  <dcterms:created xsi:type="dcterms:W3CDTF">2014-06-24T21:23:27Z</dcterms:created>
  <dcterms:modified xsi:type="dcterms:W3CDTF">2019-09-30T20:09:18Z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0x01010008E61B671B636448B105FF4F6D7DFAFB</vt:lpwstr>
  </property>
  <property fmtid="{D5CDD505-2E9C-101B-9397-08002B2CF9AE}" pid="3" name="_dlc_DocIdItemGuid">
    <vt:lpwstr>8d1c69b4-6cbf-4360-976d-6a70bada05b7</vt:lpwstr>
  </property>
</Properties>
</file>