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28" r:id="rId1"/>
    <p:sldMasterId id="2147484840" r:id="rId2"/>
  </p:sldMasterIdLst>
  <p:notesMasterIdLst>
    <p:notesMasterId r:id="rId12"/>
  </p:notesMasterIdLst>
  <p:handoutMasterIdLst>
    <p:handoutMasterId r:id="rId13"/>
  </p:handoutMasterIdLst>
  <p:sldIdLst>
    <p:sldId id="342" r:id="rId3"/>
    <p:sldId id="380" r:id="rId4"/>
    <p:sldId id="387" r:id="rId5"/>
    <p:sldId id="388" r:id="rId6"/>
    <p:sldId id="381" r:id="rId7"/>
    <p:sldId id="382" r:id="rId8"/>
    <p:sldId id="369" r:id="rId9"/>
    <p:sldId id="366" r:id="rId10"/>
    <p:sldId id="370" r:id="rId11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9900FF"/>
    <a:srgbClr val="FFFF66"/>
    <a:srgbClr val="63B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0" autoAdjust="0"/>
    <p:restoredTop sz="94737" autoAdjust="0"/>
  </p:normalViewPr>
  <p:slideViewPr>
    <p:cSldViewPr>
      <p:cViewPr varScale="1">
        <p:scale>
          <a:sx n="51" d="100"/>
          <a:sy n="51" d="100"/>
        </p:scale>
        <p:origin x="-100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42603" cy="465615"/>
          </a:xfrm>
          <a:prstGeom prst="rect">
            <a:avLst/>
          </a:prstGeom>
        </p:spPr>
        <p:txBody>
          <a:bodyPr vert="horz" lIns="93271" tIns="46637" rIns="93271" bIns="46637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735" y="4"/>
            <a:ext cx="3042603" cy="465615"/>
          </a:xfrm>
          <a:prstGeom prst="rect">
            <a:avLst/>
          </a:prstGeom>
        </p:spPr>
        <p:txBody>
          <a:bodyPr vert="horz" lIns="93271" tIns="46637" rIns="93271" bIns="46637" rtlCol="0"/>
          <a:lstStyle>
            <a:lvl1pPr algn="r">
              <a:defRPr sz="1200"/>
            </a:lvl1pPr>
          </a:lstStyle>
          <a:p>
            <a:pPr>
              <a:defRPr/>
            </a:pPr>
            <a:fld id="{238D85D1-2690-49F4-9AD2-F061E2EAD25D}" type="datetimeFigureOut">
              <a:rPr lang="en-US"/>
              <a:pPr>
                <a:defRPr/>
              </a:pPr>
              <a:t>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38726"/>
            <a:ext cx="3042603" cy="465615"/>
          </a:xfrm>
          <a:prstGeom prst="rect">
            <a:avLst/>
          </a:prstGeom>
        </p:spPr>
        <p:txBody>
          <a:bodyPr vert="horz" lIns="93271" tIns="46637" rIns="93271" bIns="4663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735" y="8838726"/>
            <a:ext cx="3042603" cy="465615"/>
          </a:xfrm>
          <a:prstGeom prst="rect">
            <a:avLst/>
          </a:prstGeom>
        </p:spPr>
        <p:txBody>
          <a:bodyPr vert="horz" lIns="93271" tIns="46637" rIns="93271" bIns="46637" rtlCol="0" anchor="b"/>
          <a:lstStyle>
            <a:lvl1pPr algn="r">
              <a:defRPr sz="1200"/>
            </a:lvl1pPr>
          </a:lstStyle>
          <a:p>
            <a:pPr>
              <a:defRPr/>
            </a:pPr>
            <a:fld id="{04924682-1269-42BC-A295-CA3555ADA9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81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42603" cy="465615"/>
          </a:xfrm>
          <a:prstGeom prst="rect">
            <a:avLst/>
          </a:prstGeom>
        </p:spPr>
        <p:txBody>
          <a:bodyPr vert="horz" lIns="93271" tIns="46637" rIns="93271" bIns="46637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735" y="4"/>
            <a:ext cx="3042603" cy="465615"/>
          </a:xfrm>
          <a:prstGeom prst="rect">
            <a:avLst/>
          </a:prstGeom>
        </p:spPr>
        <p:txBody>
          <a:bodyPr vert="horz" lIns="93271" tIns="46637" rIns="93271" bIns="46637" rtlCol="0"/>
          <a:lstStyle>
            <a:lvl1pPr algn="r">
              <a:defRPr sz="1200"/>
            </a:lvl1pPr>
          </a:lstStyle>
          <a:p>
            <a:pPr>
              <a:defRPr/>
            </a:pPr>
            <a:fld id="{262D6B37-4E5D-4D43-86D1-D0FBFCF0D503}" type="datetimeFigureOut">
              <a:rPr lang="en-US"/>
              <a:pPr>
                <a:defRPr/>
              </a:pPr>
              <a:t>2/21/2017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1" tIns="46637" rIns="93271" bIns="4663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32" y="4420953"/>
            <a:ext cx="5614668" cy="4187349"/>
          </a:xfrm>
          <a:prstGeom prst="rect">
            <a:avLst/>
          </a:prstGeom>
        </p:spPr>
        <p:txBody>
          <a:bodyPr vert="horz" lIns="93271" tIns="46637" rIns="93271" bIns="4663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38726"/>
            <a:ext cx="3042603" cy="465615"/>
          </a:xfrm>
          <a:prstGeom prst="rect">
            <a:avLst/>
          </a:prstGeom>
        </p:spPr>
        <p:txBody>
          <a:bodyPr vert="horz" lIns="93271" tIns="46637" rIns="93271" bIns="4663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735" y="8838726"/>
            <a:ext cx="3042603" cy="465615"/>
          </a:xfrm>
          <a:prstGeom prst="rect">
            <a:avLst/>
          </a:prstGeom>
        </p:spPr>
        <p:txBody>
          <a:bodyPr vert="horz" lIns="93271" tIns="46637" rIns="93271" bIns="46637" rtlCol="0" anchor="b"/>
          <a:lstStyle>
            <a:lvl1pPr algn="r">
              <a:defRPr sz="1200"/>
            </a:lvl1pPr>
          </a:lstStyle>
          <a:p>
            <a:pPr>
              <a:defRPr/>
            </a:pPr>
            <a:fld id="{2FA00F1E-FFA9-43D5-829F-D13CCB4FD5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706" indent="-28604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162" indent="-228832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1827" indent="-228832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9492" indent="-228832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7158" indent="-2288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4823" indent="-2288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2488" indent="-2288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0153" indent="-2288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44C79C3-B4BF-4519-8D48-D41085CF906B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00F1E-FFA9-43D5-829F-D13CCB4FD57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952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671F800E-03B3-4321-9B80-43AAE31763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648A6-FB19-491B-B416-886ED40A91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B3270-28C3-4313-8741-D273BD1A12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D66B-451D-4BE8-B720-8A35B6F2234E}" type="datetimeFigureOut">
              <a:rPr lang="en-US" smtClean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4FB1-111D-4DC4-A9AB-FDFDFF7FD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12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D66B-451D-4BE8-B720-8A35B6F2234E}" type="datetimeFigureOut">
              <a:rPr lang="en-US" smtClean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4FB1-111D-4DC4-A9AB-FDFDFF7FD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82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D66B-451D-4BE8-B720-8A35B6F2234E}" type="datetimeFigureOut">
              <a:rPr lang="en-US" smtClean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4FB1-111D-4DC4-A9AB-FDFDFF7FD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85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D66B-451D-4BE8-B720-8A35B6F2234E}" type="datetimeFigureOut">
              <a:rPr lang="en-US" smtClean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4FB1-111D-4DC4-A9AB-FDFDFF7FD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7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D66B-451D-4BE8-B720-8A35B6F2234E}" type="datetimeFigureOut">
              <a:rPr lang="en-US" smtClean="0"/>
              <a:t>2/21/2017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4FB1-111D-4DC4-A9AB-FDFDFF7FD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859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D66B-451D-4BE8-B720-8A35B6F2234E}" type="datetimeFigureOut">
              <a:rPr lang="en-US" smtClean="0"/>
              <a:t>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4FB1-111D-4DC4-A9AB-FDFDFF7FD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08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D66B-451D-4BE8-B720-8A35B6F2234E}" type="datetimeFigureOut">
              <a:rPr lang="en-US" smtClean="0"/>
              <a:t>2/21/2017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4FB1-111D-4DC4-A9AB-FDFDFF7FD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D66B-451D-4BE8-B720-8A35B6F2234E}" type="datetimeFigureOut">
              <a:rPr lang="en-US" smtClean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4FB1-111D-4DC4-A9AB-FDFDFF7FD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57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0330D-7CD1-4E16-B7F7-EB0F9E78B3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>
          <a:xfrm>
            <a:off x="7620000" y="6356350"/>
            <a:ext cx="1066800" cy="36576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3 May 2016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D66B-451D-4BE8-B720-8A35B6F2234E}" type="datetimeFigureOut">
              <a:rPr lang="en-US" smtClean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4FB1-111D-4DC4-A9AB-FDFDFF7FD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57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D66B-451D-4BE8-B720-8A35B6F2234E}" type="datetimeFigureOut">
              <a:rPr lang="en-US" smtClean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4FB1-111D-4DC4-A9AB-FDFDFF7FD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00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D66B-451D-4BE8-B720-8A35B6F2234E}" type="datetimeFigureOut">
              <a:rPr lang="en-US" smtClean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4FB1-111D-4DC4-A9AB-FDFDFF7FD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1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2A58F6E2-9B5F-4221-A981-E18C865D0A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BEA0D-1869-4FC8-9900-D10E529336D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8E8EC-40F6-4228-AE21-EDC82A3F3F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F957E-8F3F-4559-AC78-9ECCEC1D7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FD929-106F-4A28-816B-D6680A6A8C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4F9D3-13D3-4698-961C-7DF29946F0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9775B-DB4C-44A2-B848-66196B9909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1DA9851-B9C3-4D93-B78D-166203A57C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9" r:id="rId1"/>
    <p:sldLayoutId id="2147484830" r:id="rId2"/>
    <p:sldLayoutId id="2147484831" r:id="rId3"/>
    <p:sldLayoutId id="2147484832" r:id="rId4"/>
    <p:sldLayoutId id="2147484833" r:id="rId5"/>
    <p:sldLayoutId id="2147484834" r:id="rId6"/>
    <p:sldLayoutId id="2147484835" r:id="rId7"/>
    <p:sldLayoutId id="2147484836" r:id="rId8"/>
    <p:sldLayoutId id="2147484837" r:id="rId9"/>
    <p:sldLayoutId id="2147484838" r:id="rId10"/>
    <p:sldLayoutId id="2147484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9D66B-451D-4BE8-B720-8A35B6F2234E}" type="datetimeFigureOut">
              <a:rPr lang="en-US" smtClean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04FB1-111D-4DC4-A9AB-FDFDFF7FD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8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1" r:id="rId1"/>
    <p:sldLayoutId id="2147484842" r:id="rId2"/>
    <p:sldLayoutId id="2147484843" r:id="rId3"/>
    <p:sldLayoutId id="2147484844" r:id="rId4"/>
    <p:sldLayoutId id="2147484845" r:id="rId5"/>
    <p:sldLayoutId id="2147484846" r:id="rId6"/>
    <p:sldLayoutId id="2147484847" r:id="rId7"/>
    <p:sldLayoutId id="2147484848" r:id="rId8"/>
    <p:sldLayoutId id="2147484849" r:id="rId9"/>
    <p:sldLayoutId id="2147484850" r:id="rId10"/>
    <p:sldLayoutId id="214748485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rct=j&amp;q=&amp;esrc=s&amp;source=images&amp;cd=&amp;cad=rja&amp;uact=8&amp;ved=0ahUKEwj73aPxyqjNAhVKR1IKHcfhAt4QjRwIBw&amp;url=http://minimurals.org/artist/wiley/&amp;psig=AFQjCNGM_5eiIVrToXh8_Qo9J_gCxe-jVA&amp;ust=146603037231853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73aPxyqjNAhVKR1IKHcfhAt4QjRwIBw&amp;url=http://minimurals.org/artist/wiley/&amp;psig=AFQjCNGM_5eiIVrToXh8_Qo9J_gCxe-jVA&amp;ust=146603037231853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m/url?sa=i&amp;rct=j&amp;q=&amp;esrc=s&amp;source=images&amp;cd=&amp;cad=rja&amp;uact=8&amp;ved=0ahUKEwj73aPxyqjNAhVKR1IKHcfhAt4QjRwIBw&amp;url=http://minimurals.org/artist/wiley/&amp;psig=AFQjCNGM_5eiIVrToXh8_Qo9J_gCxe-jVA&amp;ust=1466030372318537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m/url?sa=i&amp;rct=j&amp;q=&amp;esrc=s&amp;source=images&amp;cd=&amp;cad=rja&amp;uact=8&amp;ved=0ahUKEwj73aPxyqjNAhVKR1IKHcfhAt4QjRwIBw&amp;url=http://minimurals.org/artist/wiley/&amp;psig=AFQjCNGM_5eiIVrToXh8_Qo9J_gCxe-jVA&amp;ust=1466030372318537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&amp;esrc=s&amp;source=images&amp;cd=&amp;cad=rja&amp;uact=8&amp;ved=0ahUKEwj73aPxyqjNAhVKR1IKHcfhAt4QjRwIBw&amp;url=http://minimurals.org/artist/wiley/&amp;psig=AFQjCNGM_5eiIVrToXh8_Qo9J_gCxe-jVA&amp;ust=146603037231853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73aPxyqjNAhVKR1IKHcfhAt4QjRwIBw&amp;url=http://minimurals.org/artist/wiley/&amp;psig=AFQjCNGM_5eiIVrToXh8_Qo9J_gCxe-jVA&amp;ust=146603037231853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73aPxyqjNAhVKR1IKHcfhAt4QjRwIBw&amp;url=http://minimurals.org/artist/wiley/&amp;psig=AFQjCNGM_5eiIVrToXh8_Qo9J_gCxe-jVA&amp;ust=1466030372318537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4.png"/><Relationship Id="rId7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&amp;esrc=s&amp;source=images&amp;cd=&amp;cad=rja&amp;uact=8&amp;ved=0ahUKEwj73aPxyqjNAhVKR1IKHcfhAt4QjRwIBw&amp;url=http://minimurals.org/artist/wiley/&amp;psig=AFQjCNGM_5eiIVrToXh8_Qo9J_gCxe-jVA&amp;ust=1466030372318537" TargetMode="Externa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google.com/url?sa=i&amp;rct=j&amp;q=&amp;esrc=s&amp;source=images&amp;cd=&amp;cad=rja&amp;uact=8&amp;ved=0ahUKEwj73aPxyqjNAhVKR1IKHcfhAt4QjRwIBw&amp;url=http://minimurals.org/artist/wiley/&amp;psig=AFQjCNGM_5eiIVrToXh8_Qo9J_gCxe-jVA&amp;ust=1466030372318537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5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610957"/>
            <a:ext cx="5394234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Solid Waste Management </a:t>
            </a:r>
            <a:r>
              <a:rPr lang="en-US" sz="2400" dirty="0" smtClean="0">
                <a:solidFill>
                  <a:schemeClr val="bg1"/>
                </a:solidFill>
              </a:rPr>
              <a:t>Department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500" dirty="0" smtClean="0">
                <a:solidFill>
                  <a:schemeClr val="bg1"/>
                </a:solidFill>
              </a:rPr>
              <a:t>H-GAC Roundtable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Glass Recycling</a:t>
            </a:r>
            <a:endParaRPr lang="en-US" sz="3200" b="1" dirty="0" smtClean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February 23, 2017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http://minimurals.org/wp-content/uploads/2015/06/city-of-houston-logo-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431" y="238031"/>
            <a:ext cx="1886139" cy="188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66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32221"/>
            <a:ext cx="9144000" cy="5257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dirty="0">
                <a:latin typeface="Arial Black" panose="020B0A04020102020204" pitchFamily="34" charset="0"/>
                <a:cs typeface="Arial" panose="020B0604020202020204" pitchFamily="34" charset="0"/>
              </a:rPr>
              <a:t>Department Mission &amp; Services</a:t>
            </a:r>
          </a:p>
        </p:txBody>
      </p:sp>
      <p:sp>
        <p:nvSpPr>
          <p:cNvPr id="22" name="Content Placeholder 1"/>
          <p:cNvSpPr>
            <a:spLocks noGrp="1"/>
          </p:cNvSpPr>
          <p:nvPr>
            <p:ph sz="quarter" idx="1"/>
          </p:nvPr>
        </p:nvSpPr>
        <p:spPr>
          <a:xfrm>
            <a:off x="262272" y="1145232"/>
            <a:ext cx="4038600" cy="4632960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endParaRPr lang="en-US" altLang="en-US" sz="1800" dirty="0" smtClean="0">
              <a:solidFill>
                <a:prstClr val="black"/>
              </a:solidFill>
              <a:latin typeface="Calibri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en-US" altLang="en-US" sz="1800" dirty="0" smtClean="0">
                <a:solidFill>
                  <a:schemeClr val="tx2"/>
                </a:solidFill>
              </a:rPr>
              <a:t>Provide </a:t>
            </a:r>
            <a:r>
              <a:rPr lang="en-US" altLang="en-US" sz="1800" dirty="0">
                <a:solidFill>
                  <a:schemeClr val="tx2"/>
                </a:solidFill>
              </a:rPr>
              <a:t>cost effective, environmentally sound and safe solid waste </a:t>
            </a:r>
            <a:r>
              <a:rPr lang="en-US" altLang="en-US" sz="1800" dirty="0" smtClean="0">
                <a:solidFill>
                  <a:schemeClr val="tx2"/>
                </a:solidFill>
              </a:rPr>
              <a:t>services:</a:t>
            </a:r>
            <a:endParaRPr lang="en-US" altLang="en-US" sz="1800" dirty="0">
              <a:solidFill>
                <a:schemeClr val="tx2"/>
              </a:solidFill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</a:pPr>
            <a:r>
              <a:rPr lang="en-US" altLang="en-US" sz="1800" dirty="0"/>
              <a:t>Residential Garbage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</a:pPr>
            <a:r>
              <a:rPr lang="en-US" altLang="en-US" sz="1800" dirty="0"/>
              <a:t>Junk/Tree Waste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</a:pPr>
            <a:r>
              <a:rPr lang="en-US" altLang="en-US" sz="1800" dirty="0"/>
              <a:t>Recycling Services</a:t>
            </a:r>
          </a:p>
          <a:p>
            <a:pPr marL="1143000" lvl="2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</a:rPr>
              <a:t>Curbside Collection</a:t>
            </a:r>
          </a:p>
          <a:p>
            <a:pPr marL="1143000" lvl="2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</a:rPr>
              <a:t>Recycling Centers</a:t>
            </a:r>
          </a:p>
          <a:p>
            <a:pPr marL="1143000" lvl="2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</a:rPr>
              <a:t>Electronic Scrap &amp; Household Hazardous Waste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</a:pPr>
            <a:r>
              <a:rPr lang="en-US" altLang="en-US" sz="1800" dirty="0"/>
              <a:t>Yard Waste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</a:pPr>
            <a:r>
              <a:rPr lang="en-US" altLang="en-US" sz="1800" dirty="0"/>
              <a:t>Dead Animals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en-US" altLang="en-US" sz="1800" dirty="0" smtClean="0">
                <a:solidFill>
                  <a:schemeClr val="tx2"/>
                </a:solidFill>
              </a:rPr>
              <a:t>~430,000 </a:t>
            </a:r>
            <a:r>
              <a:rPr lang="en-US" altLang="en-US" sz="1800" dirty="0">
                <a:solidFill>
                  <a:schemeClr val="tx2"/>
                </a:solidFill>
              </a:rPr>
              <a:t>direct service customers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en-US" altLang="en-US" sz="1800" dirty="0" smtClean="0">
                <a:solidFill>
                  <a:schemeClr val="tx2"/>
                </a:solidFill>
              </a:rPr>
              <a:t>Disaster </a:t>
            </a:r>
            <a:r>
              <a:rPr lang="en-US" altLang="en-US" sz="1800" dirty="0">
                <a:solidFill>
                  <a:schemeClr val="tx2"/>
                </a:solidFill>
              </a:rPr>
              <a:t>Recovery</a:t>
            </a:r>
          </a:p>
        </p:txBody>
      </p:sp>
      <p:pic>
        <p:nvPicPr>
          <p:cNvPr id="17" name="Picture 2" descr="http://www.houstontx.gov/solidwaste/images/SWMD_LOGO.gif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52400"/>
            <a:ext cx="8229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minimurals.org/wp-content/uploads/2015/06/city-of-houston-logo-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0082" y="6477000"/>
            <a:ext cx="2740152" cy="2286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fld id="{0C5F671F-620A-4C50-A4B8-E74ED5AFECA6}" type="slidenum">
              <a:rPr lang="en-US" b="1" smtClean="0">
                <a:latin typeface="+mn-lt"/>
              </a:rPr>
              <a:pPr>
                <a:defRPr/>
              </a:pPr>
              <a:t>2</a:t>
            </a:fld>
            <a:endParaRPr lang="en-US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400800"/>
            <a:ext cx="245085" cy="420685"/>
          </a:xfrm>
          <a:prstGeom prst="rect">
            <a:avLst/>
          </a:prstGeom>
        </p:spPr>
      </p:pic>
      <p:pic>
        <p:nvPicPr>
          <p:cNvPr id="23" name="Picture 10" descr="C:\Users\e110361\AppData\Local\Microsoft\Windows\Temporary Internet Files\Content.Outlook\W9VO0JDW\clolg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81200"/>
            <a:ext cx="498500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6477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Curbside Recycling History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897984"/>
            <a:ext cx="3219478" cy="224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1143000"/>
            <a:ext cx="8534400" cy="2743200"/>
          </a:xfrm>
        </p:spPr>
        <p:txBody>
          <a:bodyPr>
            <a:noAutofit/>
          </a:bodyPr>
          <a:lstStyle/>
          <a:p>
            <a:pPr>
              <a:spcBef>
                <a:spcPts val="40"/>
              </a:spcBef>
            </a:pPr>
            <a:r>
              <a:rPr lang="en-US" sz="2000" dirty="0" smtClean="0"/>
              <a:t>Curbside recycling began as a pilot program in 1990, with the small 18-gallon bins being provided in large part through donations from local and major corporations;</a:t>
            </a:r>
          </a:p>
          <a:p>
            <a:r>
              <a:rPr lang="en-US" sz="2000" dirty="0" smtClean="0"/>
              <a:t>The original program had only 27,000 homes, which grew to over 200,000 homes with the small dual stream bins before the City began converting and expanding the single stream program.</a:t>
            </a:r>
          </a:p>
          <a:p>
            <a:r>
              <a:rPr lang="en-US" sz="2000" dirty="0" smtClean="0"/>
              <a:t>February</a:t>
            </a:r>
            <a:r>
              <a:rPr lang="en-US" sz="2000" dirty="0" smtClean="0"/>
              <a:t> </a:t>
            </a:r>
            <a:r>
              <a:rPr lang="en-US" sz="2000" dirty="0" smtClean="0"/>
              <a:t>2015, </a:t>
            </a:r>
            <a:r>
              <a:rPr lang="en-US" sz="2000" dirty="0" smtClean="0"/>
              <a:t>Houston achieved </a:t>
            </a:r>
            <a:r>
              <a:rPr lang="en-US" sz="2000" dirty="0" smtClean="0"/>
              <a:t>it’s goal of offering curbside recycling to all homes with City solid waste services. A big win! 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AAC5-C6D4-4EA5-9886-1D428F0A2D19}" type="datetime1">
              <a:rPr lang="en-US" smtClean="0"/>
              <a:t>2/21/2017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73A0-56B0-4482-9F45-24AFD024146C}" type="slidenum">
              <a:rPr lang="en-US" smtClean="0"/>
              <a:t>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86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houstontx.gov/solidwaste/images/SWMD_LOGO.gif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52400"/>
            <a:ext cx="8229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minimurals.org/wp-content/uploads/2015/06/city-of-houston-logo-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332221"/>
            <a:ext cx="9144000" cy="5257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640082" y="6477000"/>
            <a:ext cx="2740152" cy="2286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C5F671F-620A-4C50-A4B8-E74ED5AFECA6}" type="slidenum">
              <a:rPr lang="en-US" b="1" smtClean="0">
                <a:latin typeface="+mn-lt"/>
              </a:rPr>
              <a:pPr>
                <a:defRPr/>
              </a:pPr>
              <a:t>3</a:t>
            </a:fld>
            <a:endParaRPr lang="en-US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400800"/>
            <a:ext cx="245085" cy="4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781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How to Expand Curbside Recycling in Houston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4957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2009 March, pilot 10,000 homes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2009 August, 12,000 homes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2010 January, $3M DOE grant adds 50,000 homes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2010 December, 30,000 homes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2013 July, 33,000 homes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2013 December, 70,000 homes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2014 June, 62,000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2015 </a:t>
            </a:r>
            <a:r>
              <a:rPr lang="en-US" sz="2000" dirty="0" smtClean="0"/>
              <a:t>February, </a:t>
            </a:r>
            <a:r>
              <a:rPr lang="en-US" sz="2000" dirty="0" smtClean="0"/>
              <a:t>109,000 </a:t>
            </a:r>
            <a:r>
              <a:rPr lang="en-US" sz="2000" dirty="0" smtClean="0"/>
              <a:t>homes</a:t>
            </a:r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676400"/>
            <a:ext cx="23336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3657600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3B8B-E9B0-4F22-8503-B71F9801C6EB}" type="datetime1">
              <a:rPr lang="en-US" smtClean="0"/>
              <a:t>2/21/2017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73A0-56B0-4482-9F45-24AFD024146C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2" descr="http://www.houstontx.gov/solidwaste/images/SWMD_LOGO.gif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52400"/>
            <a:ext cx="8229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minimurals.org/wp-content/uploads/2015/06/city-of-houston-logo-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332221"/>
            <a:ext cx="9144000" cy="5257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640082" y="6477000"/>
            <a:ext cx="2740152" cy="2286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C5F671F-620A-4C50-A4B8-E74ED5AFECA6}" type="slidenum">
              <a:rPr lang="en-US" b="1" smtClean="0">
                <a:latin typeface="+mn-lt"/>
              </a:rPr>
              <a:pPr>
                <a:defRPr/>
              </a:pPr>
              <a:t>4</a:t>
            </a:fld>
            <a:endParaRPr lang="en-US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400800"/>
            <a:ext cx="245085" cy="4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32221"/>
            <a:ext cx="9144000" cy="5257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Contracting Timeline</a:t>
            </a:r>
            <a:endParaRPr lang="en-U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3962400" cy="45567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tx2"/>
                </a:solidFill>
              </a:rPr>
              <a:t>Contract with current processor up for renewal; contract originally signed 2013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tx2"/>
                </a:solidFill>
              </a:rPr>
              <a:t>Negotiations for renewal terms; namely the removal of the zero floor provision for the cost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tx2"/>
                </a:solidFill>
              </a:rPr>
              <a:t>Reached an agreement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tx2"/>
                </a:solidFill>
              </a:rPr>
              <a:t>Changes to program, glass dropped from single stream program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tx2"/>
                </a:solidFill>
              </a:rPr>
              <a:t>Next steps, RFP out fall 2016 for new contract to follow current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17" name="Picture 2" descr="http://www.houstontx.gov/solidwaste/images/SWMD_LOGO.gif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52400"/>
            <a:ext cx="8229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minimurals.org/wp-content/uploads/2015/06/city-of-houston-logo-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e153710\Desktop\recycling truc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84" y="1752600"/>
            <a:ext cx="446663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400800"/>
            <a:ext cx="245085" cy="420685"/>
          </a:xfrm>
          <a:prstGeom prst="rect">
            <a:avLst/>
          </a:prstGeom>
        </p:spPr>
      </p:pic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0082" y="6477000"/>
            <a:ext cx="2740152" cy="2286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fld id="{0C5F671F-620A-4C50-A4B8-E74ED5AFECA6}" type="slidenum">
              <a:rPr lang="en-US" b="1" smtClean="0">
                <a:latin typeface="+mn-lt"/>
              </a:rPr>
              <a:pPr>
                <a:defRPr/>
              </a:pPr>
              <a:t>5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60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6332221"/>
            <a:ext cx="9144000" cy="5257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>
                <a:latin typeface="Arial Black" panose="020B0A04020102020204" pitchFamily="34" charset="0"/>
              </a:rPr>
              <a:t>Challenges/Lessons Learned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http://www.houstontx.gov/solidwaste/images/SWMD_LOGO.gif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52400"/>
            <a:ext cx="8229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://minimurals.org/wp-content/uploads/2015/06/city-of-houston-logo-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1"/>
          <p:cNvSpPr txBox="1">
            <a:spLocks/>
          </p:cNvSpPr>
          <p:nvPr/>
        </p:nvSpPr>
        <p:spPr>
          <a:xfrm>
            <a:off x="457200" y="1371600"/>
            <a:ext cx="8229600" cy="4556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solidFill>
                  <a:schemeClr val="tx2"/>
                </a:solidFill>
              </a:rPr>
              <a:t>Communicating industry changes both up and down the chain.</a:t>
            </a:r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dirty="0" smtClean="0">
                <a:solidFill>
                  <a:schemeClr val="tx2"/>
                </a:solidFill>
              </a:rPr>
              <a:t>Houstonians love to recycle,  and are able to make changes when needed to keep program going.</a:t>
            </a:r>
          </a:p>
          <a:p>
            <a:pPr marL="0" indent="0">
              <a:buNone/>
            </a:pPr>
            <a:endParaRPr lang="en-US" altLang="en-US" sz="2400" dirty="0" smtClean="0">
              <a:solidFill>
                <a:schemeClr val="tx2"/>
              </a:solidFill>
            </a:endParaRPr>
          </a:p>
          <a:p>
            <a:r>
              <a:rPr lang="en-US" altLang="en-US" sz="2400" dirty="0" smtClean="0">
                <a:solidFill>
                  <a:schemeClr val="tx2"/>
                </a:solidFill>
              </a:rPr>
              <a:t>Leave as much flexibility as possible.</a:t>
            </a:r>
            <a:endParaRPr lang="en-US" altLang="en-US" sz="2400" dirty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400800"/>
            <a:ext cx="245085" cy="420685"/>
          </a:xfrm>
          <a:prstGeom prst="rect">
            <a:avLst/>
          </a:prstGeom>
        </p:spPr>
      </p:pic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0082" y="6477000"/>
            <a:ext cx="2740152" cy="2286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fld id="{0C5F671F-620A-4C50-A4B8-E74ED5AFECA6}" type="slidenum">
              <a:rPr lang="en-US" b="1" smtClean="0">
                <a:latin typeface="+mn-lt"/>
              </a:rPr>
              <a:pPr>
                <a:defRPr/>
              </a:pPr>
              <a:t>6</a:t>
            </a:fld>
            <a:endParaRPr lang="en-US" dirty="0">
              <a:latin typeface="+mn-lt"/>
            </a:endParaRPr>
          </a:p>
        </p:txBody>
      </p:sp>
      <p:pic>
        <p:nvPicPr>
          <p:cNvPr id="16" name="Picture 3" descr="C:\Users\e153710\Desktop\no glass no vidr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91" y="4724400"/>
            <a:ext cx="3499219" cy="139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32221"/>
            <a:ext cx="9144000" cy="52578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1524000"/>
            <a:ext cx="441959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  <a:cs typeface="+mn-cs"/>
              </a:rPr>
              <a:t>Launched a comprehensive </a:t>
            </a:r>
            <a:r>
              <a:rPr lang="en-US" sz="1600" b="1" dirty="0" smtClean="0">
                <a:latin typeface="+mn-lt"/>
                <a:cs typeface="+mn-cs"/>
              </a:rPr>
              <a:t>“ No Glass: No </a:t>
            </a:r>
            <a:r>
              <a:rPr lang="en-US" sz="1600" b="1" dirty="0" err="1" smtClean="0">
                <a:latin typeface="+mn-lt"/>
                <a:cs typeface="+mn-cs"/>
              </a:rPr>
              <a:t>Vidrio</a:t>
            </a:r>
            <a:r>
              <a:rPr lang="en-US" sz="1600" b="1" dirty="0" smtClean="0">
                <a:latin typeface="+mn-lt"/>
                <a:cs typeface="+mn-cs"/>
              </a:rPr>
              <a:t>”</a:t>
            </a:r>
            <a:r>
              <a:rPr lang="en-US" sz="1600" b="1" dirty="0" smtClean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+mn-lt"/>
                <a:cs typeface="+mn-cs"/>
              </a:rPr>
              <a:t>program to educate residents about the removal of glass from the curbside recycling program.</a:t>
            </a:r>
          </a:p>
          <a:p>
            <a:endParaRPr lang="en-US" sz="16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  <a:cs typeface="+mn-cs"/>
              </a:rPr>
              <a:t>Worked </a:t>
            </a:r>
            <a:r>
              <a:rPr lang="en-US" sz="1600" dirty="0">
                <a:solidFill>
                  <a:schemeClr val="tx2"/>
                </a:solidFill>
                <a:latin typeface="+mn-lt"/>
                <a:cs typeface="+mn-cs"/>
              </a:rPr>
              <a:t>with Council </a:t>
            </a:r>
            <a:r>
              <a:rPr lang="en-US" sz="1600" dirty="0" smtClean="0">
                <a:solidFill>
                  <a:schemeClr val="tx2"/>
                </a:solidFill>
                <a:latin typeface="+mn-lt"/>
                <a:cs typeface="+mn-cs"/>
              </a:rPr>
              <a:t>members and </a:t>
            </a:r>
            <a:r>
              <a:rPr lang="en-US" sz="1600" dirty="0">
                <a:solidFill>
                  <a:schemeClr val="tx2"/>
                </a:solidFill>
                <a:latin typeface="+mn-lt"/>
                <a:cs typeface="+mn-cs"/>
              </a:rPr>
              <a:t>community associations to </a:t>
            </a:r>
            <a:r>
              <a:rPr lang="en-US" sz="1600" dirty="0" smtClean="0">
                <a:solidFill>
                  <a:schemeClr val="tx2"/>
                </a:solidFill>
                <a:latin typeface="+mn-lt"/>
                <a:cs typeface="+mn-cs"/>
              </a:rPr>
              <a:t>assist in delivering the message to residents about removing glass from the recycling “green” bins.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  <a:cs typeface="+mn-cs"/>
              </a:rPr>
              <a:t>Identifying those areas within the City with high contamination rates in order to present enhanced education programs.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  <a:cs typeface="+mn-cs"/>
              </a:rPr>
              <a:t>Working with civic associations and church organizations to identify locations that will host glass box collection.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28600"/>
            <a:ext cx="91440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What Are </a:t>
            </a: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W</a:t>
            </a:r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e Doing?</a:t>
            </a:r>
            <a:endParaRPr lang="en-U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://www.houstontx.gov/solidwaste/images/SWMD_LOGO.gif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52400"/>
            <a:ext cx="8229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minimurals.org/wp-content/uploads/2015/06/city-of-houston-logo-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e153710\Desktop\no glass no vidr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600200"/>
            <a:ext cx="4343398" cy="173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400800"/>
            <a:ext cx="245085" cy="4206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410604"/>
            <a:ext cx="4343397" cy="2860001"/>
          </a:xfrm>
          <a:prstGeom prst="rect">
            <a:avLst/>
          </a:prstGeom>
        </p:spPr>
      </p:pic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0082" y="6477000"/>
            <a:ext cx="2740152" cy="2286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fld id="{0C5F671F-620A-4C50-A4B8-E74ED5AFECA6}" type="slidenum">
              <a:rPr lang="en-US" b="1" smtClean="0">
                <a:latin typeface="+mn-lt"/>
              </a:rPr>
              <a:pPr>
                <a:defRPr/>
              </a:pPr>
              <a:t>7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889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00150"/>
            <a:ext cx="4897985" cy="437927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332221"/>
            <a:ext cx="9144000" cy="5257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28600"/>
            <a:ext cx="91440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Where Can I Recycle Glass?</a:t>
            </a:r>
            <a:endParaRPr lang="en-U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://www.houstontx.gov/solidwaste/images/SWMD_LOGO.gif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52400"/>
            <a:ext cx="8229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3247" y="914400"/>
            <a:ext cx="12490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latin typeface="+mn-lt"/>
              </a:rPr>
              <a:t>Harry Hayes, Director</a:t>
            </a:r>
            <a:endParaRPr lang="en-US" sz="9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195" y="914400"/>
            <a:ext cx="13276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latin typeface="+mn-lt"/>
              </a:rPr>
              <a:t>Sylvester Turner, Mayor</a:t>
            </a:r>
            <a:endParaRPr lang="en-US" sz="900" dirty="0">
              <a:latin typeface="+mn-lt"/>
            </a:endParaRPr>
          </a:p>
        </p:txBody>
      </p:sp>
      <p:pic>
        <p:nvPicPr>
          <p:cNvPr id="15" name="Picture 2" descr="http://minimurals.org/wp-content/uploads/2015/06/city-of-houston-logo-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667000"/>
            <a:ext cx="182880" cy="1828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093720"/>
            <a:ext cx="182880" cy="1828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05200"/>
            <a:ext cx="182880" cy="1828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931920"/>
            <a:ext cx="182880" cy="1828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770120"/>
            <a:ext cx="182880" cy="1828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168265"/>
            <a:ext cx="182880" cy="1828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43" y="5650221"/>
            <a:ext cx="182880" cy="182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7" y="5639361"/>
            <a:ext cx="182880" cy="182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7" y="5913681"/>
            <a:ext cx="182880" cy="182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7" y="5403188"/>
            <a:ext cx="182880" cy="1828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4400" y="5390632"/>
            <a:ext cx="2667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Community Glass Recycling Drop-off Centers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14400" y="5626245"/>
            <a:ext cx="2667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City Neighborhood Drop-off Centers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14400" y="5889906"/>
            <a:ext cx="2667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City Neighborhood Depository/Recycling Centers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343400"/>
            <a:ext cx="182880" cy="182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55183" y="1221681"/>
            <a:ext cx="3636417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+mn-lt"/>
                <a:cs typeface="+mn-cs"/>
              </a:rPr>
              <a:t>P</a:t>
            </a:r>
            <a:r>
              <a:rPr lang="en-US" sz="1400" dirty="0" smtClean="0">
                <a:solidFill>
                  <a:schemeClr val="tx2"/>
                </a:solidFill>
                <a:latin typeface="+mn-lt"/>
                <a:cs typeface="+mn-cs"/>
              </a:rPr>
              <a:t>artnered with Strategic Materials Inc., HPARD, The Salvation Army &amp; HHD to launch a glass drop-off program with locations around the City.  </a:t>
            </a:r>
            <a:endParaRPr lang="en-US" sz="14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endParaRPr lang="en-US" sz="14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r>
              <a:rPr lang="en-US" sz="1400" dirty="0" smtClean="0">
                <a:solidFill>
                  <a:schemeClr val="tx2"/>
                </a:solidFill>
                <a:latin typeface="+mn-lt"/>
                <a:cs typeface="+mn-cs"/>
              </a:rPr>
              <a:t> </a:t>
            </a:r>
          </a:p>
          <a:p>
            <a:endParaRPr lang="en-US" sz="11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u="sng" dirty="0" smtClean="0">
                <a:latin typeface="+mn-lt"/>
                <a:cs typeface="+mn-cs"/>
              </a:rPr>
              <a:t>Salvation </a:t>
            </a:r>
            <a:r>
              <a:rPr lang="en-US" sz="1100" b="1" u="sng" dirty="0">
                <a:latin typeface="+mn-lt"/>
                <a:cs typeface="+mn-cs"/>
              </a:rPr>
              <a:t>Army Family Store &amp; Donation </a:t>
            </a:r>
            <a:r>
              <a:rPr lang="en-US" sz="1100" b="1" u="sng" dirty="0" smtClean="0">
                <a:latin typeface="+mn-lt"/>
                <a:cs typeface="+mn-cs"/>
              </a:rPr>
              <a:t>Center</a:t>
            </a:r>
            <a:r>
              <a:rPr lang="en-US" sz="1100" b="1" u="sng" dirty="0" smtClean="0">
                <a:solidFill>
                  <a:schemeClr val="tx2"/>
                </a:solidFill>
                <a:latin typeface="+mn-lt"/>
                <a:cs typeface="+mn-cs"/>
              </a:rPr>
              <a:t/>
            </a:r>
            <a:br>
              <a:rPr lang="en-US" sz="1100" b="1" u="sng" dirty="0" smtClean="0">
                <a:solidFill>
                  <a:schemeClr val="tx2"/>
                </a:solidFill>
                <a:latin typeface="+mn-lt"/>
                <a:cs typeface="+mn-cs"/>
              </a:rPr>
            </a:br>
            <a:r>
              <a:rPr lang="en-US" sz="1100" dirty="0" smtClean="0">
                <a:solidFill>
                  <a:schemeClr val="tx2"/>
                </a:solidFill>
                <a:latin typeface="+mn-lt"/>
                <a:cs typeface="+mn-cs"/>
              </a:rPr>
              <a:t>2208 </a:t>
            </a:r>
            <a:r>
              <a:rPr lang="en-US" sz="1100" dirty="0">
                <a:solidFill>
                  <a:schemeClr val="tx2"/>
                </a:solidFill>
                <a:latin typeface="+mn-lt"/>
                <a:cs typeface="+mn-cs"/>
              </a:rPr>
              <a:t>Washington Ave, accessible 24 </a:t>
            </a:r>
            <a:r>
              <a:rPr lang="en-US" sz="1100" dirty="0" smtClean="0">
                <a:solidFill>
                  <a:schemeClr val="tx2"/>
                </a:solidFill>
                <a:latin typeface="+mn-lt"/>
                <a:cs typeface="+mn-cs"/>
              </a:rPr>
              <a:t>hours</a:t>
            </a:r>
          </a:p>
          <a:p>
            <a:pPr marL="228600" indent="-228600">
              <a:buFont typeface="+mj-lt"/>
              <a:buAutoNum type="arabicPeriod"/>
            </a:pPr>
            <a:endParaRPr lang="en-US" sz="500" b="1" u="sng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u="sng" dirty="0" smtClean="0">
                <a:latin typeface="+mn-lt"/>
                <a:cs typeface="+mn-cs"/>
              </a:rPr>
              <a:t>Sharpstown Park</a:t>
            </a:r>
            <a:r>
              <a:rPr lang="en-US" sz="1100" b="1" u="sng" dirty="0" smtClean="0">
                <a:solidFill>
                  <a:schemeClr val="tx2"/>
                </a:solidFill>
                <a:latin typeface="+mn-lt"/>
                <a:cs typeface="+mn-cs"/>
              </a:rPr>
              <a:t/>
            </a:r>
            <a:br>
              <a:rPr lang="en-US" sz="1100" b="1" u="sng" dirty="0" smtClean="0">
                <a:solidFill>
                  <a:schemeClr val="tx2"/>
                </a:solidFill>
                <a:latin typeface="+mn-lt"/>
                <a:cs typeface="+mn-cs"/>
              </a:rPr>
            </a:br>
            <a:r>
              <a:rPr lang="en-US" sz="1100" dirty="0" smtClean="0">
                <a:solidFill>
                  <a:schemeClr val="tx2"/>
                </a:solidFill>
                <a:latin typeface="+mn-lt"/>
                <a:cs typeface="+mn-cs"/>
              </a:rPr>
              <a:t>6600 </a:t>
            </a:r>
            <a:r>
              <a:rPr lang="en-US" sz="1100" dirty="0">
                <a:solidFill>
                  <a:schemeClr val="tx2"/>
                </a:solidFill>
                <a:latin typeface="+mn-lt"/>
                <a:cs typeface="+mn-cs"/>
              </a:rPr>
              <a:t>Harbor Town Drive, accessible during park </a:t>
            </a:r>
            <a:r>
              <a:rPr lang="en-US" sz="1100" dirty="0" smtClean="0">
                <a:solidFill>
                  <a:schemeClr val="tx2"/>
                </a:solidFill>
                <a:latin typeface="+mn-lt"/>
                <a:cs typeface="+mn-cs"/>
              </a:rPr>
              <a:t>hours</a:t>
            </a:r>
          </a:p>
          <a:p>
            <a:pPr marL="228600" indent="-228600">
              <a:buFont typeface="+mj-lt"/>
              <a:buAutoNum type="arabicPeriod"/>
            </a:pPr>
            <a:endParaRPr lang="en-US" sz="500" b="1" u="sng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u="sng" dirty="0" smtClean="0">
                <a:latin typeface="+mn-lt"/>
                <a:cs typeface="+mn-cs"/>
              </a:rPr>
              <a:t>T.C</a:t>
            </a:r>
            <a:r>
              <a:rPr lang="en-US" sz="1100" b="1" u="sng" dirty="0">
                <a:latin typeface="+mn-lt"/>
                <a:cs typeface="+mn-cs"/>
              </a:rPr>
              <a:t>. Jester </a:t>
            </a:r>
            <a:r>
              <a:rPr lang="en-US" sz="1100" b="1" u="sng" dirty="0" smtClean="0">
                <a:latin typeface="+mn-lt"/>
                <a:cs typeface="+mn-cs"/>
              </a:rPr>
              <a:t>Park</a:t>
            </a:r>
            <a:r>
              <a:rPr lang="en-US" sz="1100" b="1" u="sng" dirty="0" smtClean="0">
                <a:solidFill>
                  <a:schemeClr val="tx2"/>
                </a:solidFill>
                <a:latin typeface="+mn-lt"/>
                <a:cs typeface="+mn-cs"/>
              </a:rPr>
              <a:t/>
            </a:r>
            <a:br>
              <a:rPr lang="en-US" sz="1100" b="1" u="sng" dirty="0" smtClean="0">
                <a:solidFill>
                  <a:schemeClr val="tx2"/>
                </a:solidFill>
                <a:latin typeface="+mn-lt"/>
                <a:cs typeface="+mn-cs"/>
              </a:rPr>
            </a:br>
            <a:r>
              <a:rPr lang="en-US" sz="1100" dirty="0" smtClean="0">
                <a:solidFill>
                  <a:schemeClr val="tx2"/>
                </a:solidFill>
                <a:latin typeface="+mn-lt"/>
                <a:cs typeface="+mn-cs"/>
              </a:rPr>
              <a:t>4201 </a:t>
            </a:r>
            <a:r>
              <a:rPr lang="en-US" sz="1100" dirty="0">
                <a:solidFill>
                  <a:schemeClr val="tx2"/>
                </a:solidFill>
                <a:latin typeface="+mn-lt"/>
                <a:cs typeface="+mn-cs"/>
              </a:rPr>
              <a:t>T C Jester Blvd, accessible during park hours </a:t>
            </a:r>
          </a:p>
          <a:p>
            <a:pPr marL="228600" indent="-228600">
              <a:buFont typeface="+mj-lt"/>
              <a:buAutoNum type="arabicPeriod"/>
            </a:pPr>
            <a:endParaRPr lang="en-US" sz="5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u="sng" dirty="0" smtClean="0">
                <a:latin typeface="+mn-lt"/>
                <a:cs typeface="+mn-cs"/>
              </a:rPr>
              <a:t>Alief </a:t>
            </a:r>
            <a:r>
              <a:rPr lang="en-US" sz="1100" b="1" u="sng" dirty="0">
                <a:latin typeface="+mn-lt"/>
                <a:cs typeface="+mn-cs"/>
              </a:rPr>
              <a:t>Community </a:t>
            </a:r>
            <a:r>
              <a:rPr lang="en-US" sz="1100" b="1" u="sng" dirty="0" smtClean="0">
                <a:latin typeface="+mn-lt"/>
                <a:cs typeface="+mn-cs"/>
              </a:rPr>
              <a:t>Park</a:t>
            </a:r>
            <a:r>
              <a:rPr lang="en-US" sz="1100" b="1" u="sng" dirty="0" smtClean="0">
                <a:solidFill>
                  <a:schemeClr val="tx2"/>
                </a:solidFill>
                <a:latin typeface="+mn-lt"/>
                <a:cs typeface="+mn-cs"/>
              </a:rPr>
              <a:t/>
            </a:r>
            <a:br>
              <a:rPr lang="en-US" sz="1100" b="1" u="sng" dirty="0" smtClean="0">
                <a:solidFill>
                  <a:schemeClr val="tx2"/>
                </a:solidFill>
                <a:latin typeface="+mn-lt"/>
                <a:cs typeface="+mn-cs"/>
              </a:rPr>
            </a:br>
            <a:r>
              <a:rPr lang="en-US" sz="1100" dirty="0" smtClean="0">
                <a:solidFill>
                  <a:schemeClr val="tx2"/>
                </a:solidFill>
                <a:latin typeface="+mn-lt"/>
                <a:cs typeface="+mn-cs"/>
              </a:rPr>
              <a:t>11903 </a:t>
            </a:r>
            <a:r>
              <a:rPr lang="en-US" sz="1100" dirty="0">
                <a:solidFill>
                  <a:schemeClr val="tx2"/>
                </a:solidFill>
                <a:latin typeface="+mn-lt"/>
                <a:cs typeface="+mn-cs"/>
              </a:rPr>
              <a:t>Bellaire Blvd, accessible during park hours </a:t>
            </a:r>
            <a:endParaRPr lang="en-US" sz="11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lvl="1"/>
            <a:endParaRPr lang="en-US" sz="5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u="sng" dirty="0" smtClean="0">
                <a:latin typeface="+mn-lt"/>
                <a:cs typeface="+mn-cs"/>
              </a:rPr>
              <a:t>Glenbrook Golf Course</a:t>
            </a:r>
            <a:r>
              <a:rPr lang="en-US" sz="1100" b="1" u="sng" dirty="0" smtClean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br>
              <a:rPr lang="en-US" sz="1100" b="1" u="sng" dirty="0" smtClean="0">
                <a:solidFill>
                  <a:schemeClr val="tx2"/>
                </a:solidFill>
                <a:latin typeface="+mn-lt"/>
                <a:cs typeface="+mn-cs"/>
              </a:rPr>
            </a:br>
            <a:r>
              <a:rPr lang="en-US" sz="1100" dirty="0" smtClean="0">
                <a:solidFill>
                  <a:schemeClr val="tx2"/>
                </a:solidFill>
                <a:latin typeface="+mn-lt"/>
                <a:cs typeface="+mn-cs"/>
              </a:rPr>
              <a:t>8205 N Bayou Dr, accessible during park hours </a:t>
            </a:r>
          </a:p>
          <a:p>
            <a:pPr marL="228600" indent="-228600">
              <a:buFont typeface="+mj-lt"/>
              <a:buAutoNum type="arabicPeriod"/>
            </a:pPr>
            <a:endParaRPr lang="en-US" sz="5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u="sng" dirty="0" smtClean="0">
                <a:latin typeface="+mn-lt"/>
                <a:cs typeface="+mn-cs"/>
              </a:rPr>
              <a:t>Mason </a:t>
            </a:r>
            <a:r>
              <a:rPr lang="en-US" sz="1100" b="1" u="sng" dirty="0">
                <a:latin typeface="+mn-lt"/>
                <a:cs typeface="+mn-cs"/>
              </a:rPr>
              <a:t>Park</a:t>
            </a:r>
            <a:r>
              <a:rPr lang="en-US" sz="11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1100" dirty="0" smtClean="0">
                <a:solidFill>
                  <a:schemeClr val="tx2"/>
                </a:solidFill>
                <a:latin typeface="+mn-lt"/>
                <a:cs typeface="+mn-cs"/>
              </a:rPr>
              <a:t/>
            </a:r>
            <a:br>
              <a:rPr lang="en-US" sz="1100" dirty="0" smtClean="0">
                <a:solidFill>
                  <a:schemeClr val="tx2"/>
                </a:solidFill>
                <a:latin typeface="+mn-lt"/>
                <a:cs typeface="+mn-cs"/>
              </a:rPr>
            </a:br>
            <a:r>
              <a:rPr lang="en-US" sz="1100" dirty="0" smtClean="0">
                <a:solidFill>
                  <a:schemeClr val="tx2"/>
                </a:solidFill>
                <a:latin typeface="+mn-lt"/>
                <a:cs typeface="+mn-cs"/>
              </a:rPr>
              <a:t>541 </a:t>
            </a:r>
            <a:r>
              <a:rPr lang="en-US" sz="1100" dirty="0">
                <a:solidFill>
                  <a:schemeClr val="tx2"/>
                </a:solidFill>
                <a:latin typeface="+mn-lt"/>
                <a:cs typeface="+mn-cs"/>
              </a:rPr>
              <a:t>S 75th St, accessible during park </a:t>
            </a:r>
            <a:r>
              <a:rPr lang="en-US" sz="1100" dirty="0" smtClean="0">
                <a:solidFill>
                  <a:schemeClr val="tx2"/>
                </a:solidFill>
                <a:latin typeface="+mn-lt"/>
                <a:cs typeface="+mn-cs"/>
              </a:rPr>
              <a:t>hours</a:t>
            </a:r>
          </a:p>
          <a:p>
            <a:pPr marL="228600" indent="-228600">
              <a:buFont typeface="+mj-lt"/>
              <a:buAutoNum type="arabicPeriod"/>
            </a:pPr>
            <a:endParaRPr lang="en-US" sz="500" dirty="0">
              <a:solidFill>
                <a:schemeClr val="tx2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u="sng" dirty="0">
                <a:latin typeface="+mn-lt"/>
                <a:cs typeface="+mn-cs"/>
              </a:rPr>
              <a:t>Westbury Methodist Church</a:t>
            </a:r>
            <a:r>
              <a:rPr lang="en-US" sz="1100" b="1" u="sng" dirty="0">
                <a:solidFill>
                  <a:schemeClr val="tx2"/>
                </a:solidFill>
              </a:rPr>
              <a:t/>
            </a:r>
            <a:br>
              <a:rPr lang="en-US" sz="1100" b="1" u="sng" dirty="0">
                <a:solidFill>
                  <a:schemeClr val="tx2"/>
                </a:solidFill>
              </a:rPr>
            </a:br>
            <a:r>
              <a:rPr lang="en-US" sz="1100" dirty="0">
                <a:solidFill>
                  <a:schemeClr val="tx2"/>
                </a:solidFill>
                <a:latin typeface="+mn-lt"/>
                <a:cs typeface="+mn-cs"/>
              </a:rPr>
              <a:t>5200 Willowbend Blvd, accessible during business hours</a:t>
            </a:r>
          </a:p>
          <a:p>
            <a:pPr marL="228600" indent="-228600">
              <a:buFont typeface="+mj-lt"/>
              <a:buAutoNum type="arabicPeriod"/>
            </a:pPr>
            <a:endParaRPr lang="en-US" sz="500" dirty="0" smtClean="0">
              <a:solidFill>
                <a:schemeClr val="tx2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500" dirty="0">
              <a:solidFill>
                <a:schemeClr val="tx2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u="sng" dirty="0" smtClean="0">
                <a:latin typeface="+mn-lt"/>
                <a:cs typeface="+mn-cs"/>
              </a:rPr>
              <a:t>We Can Recycle</a:t>
            </a:r>
            <a:r>
              <a:rPr lang="en-US" sz="1100" b="1" u="sng" dirty="0">
                <a:solidFill>
                  <a:schemeClr val="tx2"/>
                </a:solidFill>
              </a:rPr>
              <a:t/>
            </a:r>
            <a:br>
              <a:rPr lang="en-US" sz="1100" b="1" u="sng" dirty="0">
                <a:solidFill>
                  <a:schemeClr val="tx2"/>
                </a:solidFill>
              </a:rPr>
            </a:br>
            <a:r>
              <a:rPr lang="en-US" sz="1100" dirty="0">
                <a:solidFill>
                  <a:schemeClr val="tx2"/>
                </a:solidFill>
                <a:latin typeface="+mn-lt"/>
                <a:cs typeface="+mn-cs"/>
              </a:rPr>
              <a:t>723 N Drennan St, accessible during business hours</a:t>
            </a:r>
          </a:p>
          <a:p>
            <a:endParaRPr lang="en-US" sz="1100" dirty="0">
              <a:solidFill>
                <a:schemeClr val="tx2"/>
              </a:solidFill>
            </a:endParaRPr>
          </a:p>
          <a:p>
            <a:endParaRPr lang="en-US" sz="1100" dirty="0">
              <a:solidFill>
                <a:schemeClr val="tx2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400800"/>
            <a:ext cx="245085" cy="420685"/>
          </a:xfrm>
          <a:prstGeom prst="rect">
            <a:avLst/>
          </a:prstGeom>
        </p:spPr>
      </p:pic>
      <p:sp>
        <p:nvSpPr>
          <p:cNvPr id="3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0082" y="6477000"/>
            <a:ext cx="2941318" cy="228600"/>
          </a:xfrm>
        </p:spPr>
        <p:txBody>
          <a:bodyPr>
            <a:noAutofit/>
          </a:bodyPr>
          <a:lstStyle/>
          <a:p>
            <a:pPr>
              <a:defRPr/>
            </a:pPr>
            <a:fld id="{0C5F671F-620A-4C50-A4B8-E74ED5AFECA6}" type="slidenum">
              <a:rPr lang="en-US" sz="1000" b="1" smtClean="0">
                <a:latin typeface="+mn-lt"/>
              </a:rPr>
              <a:pPr>
                <a:defRPr/>
              </a:pPr>
              <a:t>8</a:t>
            </a:fld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88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32221"/>
            <a:ext cx="9144000" cy="5257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11138"/>
            <a:ext cx="91440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Questions?</a:t>
            </a:r>
            <a:endParaRPr lang="en-U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www.houstontx.gov/solidwaste/images/SWMD_LOGO.gif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52400"/>
            <a:ext cx="8229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minimurals.org/wp-content/uploads/2015/06/city-of-houston-logo-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e153710\Desktop\no glass no vidr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4" y="1219200"/>
            <a:ext cx="3499219" cy="139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e153710\Desktop\recycle glas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893" y="1219200"/>
            <a:ext cx="4776107" cy="139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400800"/>
            <a:ext cx="245085" cy="4206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24" y="2943225"/>
            <a:ext cx="5164154" cy="31757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2943225"/>
            <a:ext cx="3185160" cy="2362199"/>
          </a:xfrm>
          <a:prstGeom prst="rect">
            <a:avLst/>
          </a:prstGeom>
        </p:spPr>
      </p:pic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0082" y="6477000"/>
            <a:ext cx="2740152" cy="2286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fld id="{0C5F671F-620A-4C50-A4B8-E74ED5AFECA6}" type="slidenum">
              <a:rPr lang="en-US" b="1" smtClean="0">
                <a:latin typeface="+mn-lt"/>
              </a:rPr>
              <a:pPr>
                <a:defRPr/>
              </a:pPr>
              <a:t>9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095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37994</TotalTime>
  <Words>448</Words>
  <Application>Microsoft Office PowerPoint</Application>
  <PresentationFormat>On-screen Show (4:3)</PresentationFormat>
  <Paragraphs>99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Origin</vt:lpstr>
      <vt:lpstr>Custom Design</vt:lpstr>
      <vt:lpstr>PowerPoint Presentation</vt:lpstr>
      <vt:lpstr>Department Mission &amp; Services</vt:lpstr>
      <vt:lpstr>Curbside Recycling History</vt:lpstr>
      <vt:lpstr>How to Expand Curbside Recycling in Houston</vt:lpstr>
      <vt:lpstr>Contracting Timeline</vt:lpstr>
      <vt:lpstr>Challenges/Lessons Learned</vt:lpstr>
      <vt:lpstr>PowerPoint Presentation</vt:lpstr>
      <vt:lpstr>PowerPoint Presentation</vt:lpstr>
      <vt:lpstr>Questions?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Victor W. Ayres</dc:creator>
  <cp:lastModifiedBy>Mason, Sarah - SWD</cp:lastModifiedBy>
  <cp:revision>823</cp:revision>
  <cp:lastPrinted>2016-10-11T18:23:51Z</cp:lastPrinted>
  <dcterms:created xsi:type="dcterms:W3CDTF">2011-02-28T23:46:13Z</dcterms:created>
  <dcterms:modified xsi:type="dcterms:W3CDTF">2017-02-21T22:52:04Z</dcterms:modified>
</cp:coreProperties>
</file>