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84" r:id="rId2"/>
    <p:sldId id="357" r:id="rId3"/>
    <p:sldId id="408" r:id="rId4"/>
    <p:sldId id="409" r:id="rId5"/>
    <p:sldId id="413" r:id="rId6"/>
    <p:sldId id="414" r:id="rId7"/>
    <p:sldId id="415" r:id="rId8"/>
    <p:sldId id="416" r:id="rId9"/>
    <p:sldId id="393" r:id="rId10"/>
    <p:sldId id="400" r:id="rId11"/>
    <p:sldId id="417" r:id="rId12"/>
    <p:sldId id="418" r:id="rId13"/>
    <p:sldId id="419" r:id="rId14"/>
    <p:sldId id="411" r:id="rId15"/>
    <p:sldId id="412" r:id="rId16"/>
  </p:sldIdLst>
  <p:sldSz cx="9144000" cy="6858000" type="screen4x3"/>
  <p:notesSz cx="7077075" cy="9363075"/>
  <p:custDataLst>
    <p:tags r:id="rId19"/>
  </p:custDataLst>
  <p:defaultTextStyle>
    <a:defPPr>
      <a:defRPr lang="en-US"/>
    </a:defPPr>
    <a:lvl1pPr algn="l" rtl="0" fontAlgn="base">
      <a:lnSpc>
        <a:spcPct val="125000"/>
      </a:lnSpc>
      <a:spcBef>
        <a:spcPct val="0"/>
      </a:spcBef>
      <a:spcAft>
        <a:spcPct val="0"/>
      </a:spcAft>
      <a:buFont typeface="Trebuchet MS" charset="0"/>
      <a:defRPr kern="1200">
        <a:solidFill>
          <a:schemeClr val="tx1"/>
        </a:solidFill>
        <a:latin typeface="Trebuchet MS" charset="0"/>
        <a:ea typeface="ＭＳ Ｐゴシック" charset="-128"/>
        <a:cs typeface="+mn-cs"/>
      </a:defRPr>
    </a:lvl1pPr>
    <a:lvl2pPr marL="457200" algn="l" rtl="0" fontAlgn="base">
      <a:lnSpc>
        <a:spcPct val="125000"/>
      </a:lnSpc>
      <a:spcBef>
        <a:spcPct val="0"/>
      </a:spcBef>
      <a:spcAft>
        <a:spcPct val="0"/>
      </a:spcAft>
      <a:buFont typeface="Trebuchet MS" charset="0"/>
      <a:defRPr kern="1200">
        <a:solidFill>
          <a:schemeClr val="tx1"/>
        </a:solidFill>
        <a:latin typeface="Trebuchet MS" charset="0"/>
        <a:ea typeface="ＭＳ Ｐゴシック" charset="-128"/>
        <a:cs typeface="+mn-cs"/>
      </a:defRPr>
    </a:lvl2pPr>
    <a:lvl3pPr marL="914400" algn="l" rtl="0" fontAlgn="base">
      <a:lnSpc>
        <a:spcPct val="125000"/>
      </a:lnSpc>
      <a:spcBef>
        <a:spcPct val="0"/>
      </a:spcBef>
      <a:spcAft>
        <a:spcPct val="0"/>
      </a:spcAft>
      <a:buFont typeface="Trebuchet MS" charset="0"/>
      <a:defRPr kern="1200">
        <a:solidFill>
          <a:schemeClr val="tx1"/>
        </a:solidFill>
        <a:latin typeface="Trebuchet MS" charset="0"/>
        <a:ea typeface="ＭＳ Ｐゴシック" charset="-128"/>
        <a:cs typeface="+mn-cs"/>
      </a:defRPr>
    </a:lvl3pPr>
    <a:lvl4pPr marL="1371600" algn="l" rtl="0" fontAlgn="base">
      <a:lnSpc>
        <a:spcPct val="125000"/>
      </a:lnSpc>
      <a:spcBef>
        <a:spcPct val="0"/>
      </a:spcBef>
      <a:spcAft>
        <a:spcPct val="0"/>
      </a:spcAft>
      <a:buFont typeface="Trebuchet MS" charset="0"/>
      <a:defRPr kern="1200">
        <a:solidFill>
          <a:schemeClr val="tx1"/>
        </a:solidFill>
        <a:latin typeface="Trebuchet MS" charset="0"/>
        <a:ea typeface="ＭＳ Ｐゴシック" charset="-128"/>
        <a:cs typeface="+mn-cs"/>
      </a:defRPr>
    </a:lvl4pPr>
    <a:lvl5pPr marL="1828800" algn="l" rtl="0" fontAlgn="base">
      <a:lnSpc>
        <a:spcPct val="125000"/>
      </a:lnSpc>
      <a:spcBef>
        <a:spcPct val="0"/>
      </a:spcBef>
      <a:spcAft>
        <a:spcPct val="0"/>
      </a:spcAft>
      <a:buFont typeface="Trebuchet MS" charset="0"/>
      <a:defRPr kern="1200">
        <a:solidFill>
          <a:schemeClr val="tx1"/>
        </a:solidFill>
        <a:latin typeface="Trebuchet MS" charset="0"/>
        <a:ea typeface="ＭＳ Ｐゴシック" charset="-128"/>
        <a:cs typeface="+mn-cs"/>
      </a:defRPr>
    </a:lvl5pPr>
    <a:lvl6pPr marL="2286000" algn="l" defTabSz="914400" rtl="0" eaLnBrk="1" latinLnBrk="0" hangingPunct="1">
      <a:defRPr kern="1200">
        <a:solidFill>
          <a:schemeClr val="tx1"/>
        </a:solidFill>
        <a:latin typeface="Trebuchet MS" charset="0"/>
        <a:ea typeface="ＭＳ Ｐゴシック" charset="-128"/>
        <a:cs typeface="+mn-cs"/>
      </a:defRPr>
    </a:lvl6pPr>
    <a:lvl7pPr marL="2743200" algn="l" defTabSz="914400" rtl="0" eaLnBrk="1" latinLnBrk="0" hangingPunct="1">
      <a:defRPr kern="1200">
        <a:solidFill>
          <a:schemeClr val="tx1"/>
        </a:solidFill>
        <a:latin typeface="Trebuchet MS" charset="0"/>
        <a:ea typeface="ＭＳ Ｐゴシック" charset="-128"/>
        <a:cs typeface="+mn-cs"/>
      </a:defRPr>
    </a:lvl7pPr>
    <a:lvl8pPr marL="3200400" algn="l" defTabSz="914400" rtl="0" eaLnBrk="1" latinLnBrk="0" hangingPunct="1">
      <a:defRPr kern="1200">
        <a:solidFill>
          <a:schemeClr val="tx1"/>
        </a:solidFill>
        <a:latin typeface="Trebuchet MS" charset="0"/>
        <a:ea typeface="ＭＳ Ｐゴシック" charset="-128"/>
        <a:cs typeface="+mn-cs"/>
      </a:defRPr>
    </a:lvl8pPr>
    <a:lvl9pPr marL="3657600" algn="l" defTabSz="914400" rtl="0" eaLnBrk="1" latinLnBrk="0" hangingPunct="1">
      <a:defRPr kern="1200">
        <a:solidFill>
          <a:schemeClr val="tx1"/>
        </a:solidFill>
        <a:latin typeface="Trebuchet MS" charset="0"/>
        <a:ea typeface="ＭＳ Ｐゴシック" charset="-128"/>
        <a:cs typeface="+mn-cs"/>
      </a:defRPr>
    </a:lvl9pPr>
  </p:defaultTextStyle>
  <p:extLst>
    <p:ext uri="{EFAFB233-063F-42B5-8137-9DF3F51BA10A}">
      <p15:sldGuideLst xmlns:p15="http://schemas.microsoft.com/office/powerpoint/2012/main">
        <p15:guide id="1" orient="horz" pos="966">
          <p15:clr>
            <a:srgbClr val="A4A3A4"/>
          </p15:clr>
        </p15:guide>
        <p15:guide id="2" orient="horz" pos="286">
          <p15:clr>
            <a:srgbClr val="A4A3A4"/>
          </p15:clr>
        </p15:guide>
        <p15:guide id="3" orient="horz" pos="2282">
          <p15:clr>
            <a:srgbClr val="A4A3A4"/>
          </p15:clr>
        </p15:guide>
        <p15:guide id="4" orient="horz" pos="2426">
          <p15:clr>
            <a:srgbClr val="A4A3A4"/>
          </p15:clr>
        </p15:guide>
        <p15:guide id="5" orient="horz" pos="4118">
          <p15:clr>
            <a:srgbClr val="A4A3A4"/>
          </p15:clr>
        </p15:guide>
        <p15:guide id="6" pos="288">
          <p15:clr>
            <a:srgbClr val="A4A3A4"/>
          </p15:clr>
        </p15:guide>
        <p15:guide id="7" pos="5472">
          <p15:clr>
            <a:srgbClr val="A4A3A4"/>
          </p15:clr>
        </p15:guide>
        <p15:guide id="8" pos="2804">
          <p15:clr>
            <a:srgbClr val="A4A3A4"/>
          </p15:clr>
        </p15:guide>
        <p15:guide id="9" pos="295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24731"/>
    <a:srgbClr val="B5734E"/>
    <a:srgbClr val="ED9C33"/>
    <a:srgbClr val="E67538"/>
    <a:srgbClr val="AB8AB8"/>
    <a:srgbClr val="5482AB"/>
    <a:srgbClr val="8ED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169" autoAdjust="0"/>
    <p:restoredTop sz="92007" autoAdjust="0"/>
  </p:normalViewPr>
  <p:slideViewPr>
    <p:cSldViewPr snapToGrid="0" showGuides="1">
      <p:cViewPr varScale="1">
        <p:scale>
          <a:sx n="64" d="100"/>
          <a:sy n="64" d="100"/>
        </p:scale>
        <p:origin x="72" y="126"/>
      </p:cViewPr>
      <p:guideLst>
        <p:guide orient="horz" pos="966"/>
        <p:guide orient="horz" pos="286"/>
        <p:guide orient="horz" pos="2282"/>
        <p:guide orient="horz" pos="2426"/>
        <p:guide orient="horz" pos="4118"/>
        <p:guide pos="288"/>
        <p:guide pos="5472"/>
        <p:guide pos="2804"/>
        <p:guide pos="2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snapToGrid="0" showGuides="1">
      <p:cViewPr>
        <p:scale>
          <a:sx n="60" d="100"/>
          <a:sy n="60" d="100"/>
        </p:scale>
        <p:origin x="2646" y="-186"/>
      </p:cViewPr>
      <p:guideLst>
        <p:guide orient="horz" pos="2949"/>
        <p:guide pos="2229"/>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Bell2\Documents\2013\2015\Jun\Board%20Slides\Copy%20of%20IRG%20All%20BU's%20-%20MDA1%20May-15.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Composition of Materials Entering Single</a:t>
            </a:r>
            <a:r>
              <a:rPr lang="en-US" sz="2000" baseline="0" dirty="0"/>
              <a:t> Stream </a:t>
            </a:r>
            <a:r>
              <a:rPr lang="en-US" sz="2000" dirty="0"/>
              <a:t>MRFs</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31076365454318211"/>
          <c:w val="1"/>
          <c:h val="0.68923634545681789"/>
        </c:manualLayout>
      </c:layout>
      <c:pie3DChart>
        <c:varyColors val="1"/>
        <c:ser>
          <c:idx val="2"/>
          <c:order val="2"/>
          <c:spPr>
            <a:ln w="47625">
              <a:solidFill>
                <a:schemeClr val="bg1"/>
              </a:solidFill>
            </a:ln>
          </c:spPr>
          <c:explosion val="25"/>
          <c:dPt>
            <c:idx val="0"/>
            <c:bubble3D val="0"/>
            <c:explosion val="0"/>
            <c:spPr>
              <a:solidFill>
                <a:srgbClr val="61BB2E"/>
              </a:solidFill>
              <a:ln w="47625">
                <a:solidFill>
                  <a:schemeClr val="bg1"/>
                </a:solidFill>
              </a:ln>
            </c:spPr>
            <c:extLst>
              <c:ext xmlns:c16="http://schemas.microsoft.com/office/drawing/2014/chart" uri="{C3380CC4-5D6E-409C-BE32-E72D297353CC}">
                <c16:uniqueId val="{00000001-B44C-4FFB-94B8-A44D48D37879}"/>
              </c:ext>
            </c:extLst>
          </c:dPt>
          <c:dPt>
            <c:idx val="1"/>
            <c:bubble3D val="0"/>
            <c:explosion val="0"/>
            <c:spPr>
              <a:solidFill>
                <a:srgbClr val="61BB2E"/>
              </a:solidFill>
              <a:ln w="47625">
                <a:solidFill>
                  <a:schemeClr val="bg1"/>
                </a:solidFill>
              </a:ln>
            </c:spPr>
            <c:extLst>
              <c:ext xmlns:c16="http://schemas.microsoft.com/office/drawing/2014/chart" uri="{C3380CC4-5D6E-409C-BE32-E72D297353CC}">
                <c16:uniqueId val="{00000003-B44C-4FFB-94B8-A44D48D37879}"/>
              </c:ext>
            </c:extLst>
          </c:dPt>
          <c:dPt>
            <c:idx val="2"/>
            <c:bubble3D val="0"/>
            <c:explosion val="45"/>
            <c:spPr>
              <a:solidFill>
                <a:schemeClr val="accent1"/>
              </a:solidFill>
              <a:ln w="0">
                <a:solidFill>
                  <a:schemeClr val="bg1"/>
                </a:solidFill>
              </a:ln>
            </c:spPr>
            <c:extLst>
              <c:ext xmlns:c16="http://schemas.microsoft.com/office/drawing/2014/chart" uri="{C3380CC4-5D6E-409C-BE32-E72D297353CC}">
                <c16:uniqueId val="{00000005-B44C-4FFB-94B8-A44D48D37879}"/>
              </c:ext>
            </c:extLst>
          </c:dPt>
          <c:dPt>
            <c:idx val="3"/>
            <c:bubble3D val="0"/>
            <c:explosion val="47"/>
            <c:spPr>
              <a:solidFill>
                <a:srgbClr val="ECAB02"/>
              </a:solidFill>
              <a:ln w="0">
                <a:solidFill>
                  <a:schemeClr val="bg1"/>
                </a:solidFill>
              </a:ln>
            </c:spPr>
            <c:extLst>
              <c:ext xmlns:c16="http://schemas.microsoft.com/office/drawing/2014/chart" uri="{C3380CC4-5D6E-409C-BE32-E72D297353CC}">
                <c16:uniqueId val="{00000007-B44C-4FFB-94B8-A44D48D37879}"/>
              </c:ext>
            </c:extLst>
          </c:dPt>
          <c:dPt>
            <c:idx val="4"/>
            <c:bubble3D val="0"/>
            <c:explosion val="0"/>
            <c:spPr>
              <a:solidFill>
                <a:srgbClr val="61BB2E"/>
              </a:solidFill>
              <a:ln w="47625">
                <a:solidFill>
                  <a:schemeClr val="bg1"/>
                </a:solidFill>
              </a:ln>
            </c:spPr>
            <c:extLst>
              <c:ext xmlns:c16="http://schemas.microsoft.com/office/drawing/2014/chart" uri="{C3380CC4-5D6E-409C-BE32-E72D297353CC}">
                <c16:uniqueId val="{00000009-B44C-4FFB-94B8-A44D48D37879}"/>
              </c:ext>
            </c:extLst>
          </c:dPt>
          <c:dPt>
            <c:idx val="5"/>
            <c:bubble3D val="0"/>
            <c:explosion val="0"/>
            <c:spPr>
              <a:solidFill>
                <a:srgbClr val="61BB2E"/>
              </a:solidFill>
              <a:ln w="47625">
                <a:solidFill>
                  <a:schemeClr val="bg1"/>
                </a:solidFill>
              </a:ln>
            </c:spPr>
            <c:extLst>
              <c:ext xmlns:c16="http://schemas.microsoft.com/office/drawing/2014/chart" uri="{C3380CC4-5D6E-409C-BE32-E72D297353CC}">
                <c16:uniqueId val="{0000000B-B44C-4FFB-94B8-A44D48D37879}"/>
              </c:ext>
            </c:extLst>
          </c:dPt>
          <c:dPt>
            <c:idx val="6"/>
            <c:bubble3D val="0"/>
            <c:explosion val="0"/>
            <c:spPr>
              <a:solidFill>
                <a:srgbClr val="61BB2E"/>
              </a:solidFill>
              <a:ln w="47625">
                <a:solidFill>
                  <a:schemeClr val="bg1"/>
                </a:solidFill>
              </a:ln>
            </c:spPr>
            <c:extLst>
              <c:ext xmlns:c16="http://schemas.microsoft.com/office/drawing/2014/chart" uri="{C3380CC4-5D6E-409C-BE32-E72D297353CC}">
                <c16:uniqueId val="{0000000D-B44C-4FFB-94B8-A44D48D37879}"/>
              </c:ext>
            </c:extLst>
          </c:dPt>
          <c:dPt>
            <c:idx val="7"/>
            <c:bubble3D val="0"/>
            <c:explosion val="0"/>
            <c:spPr>
              <a:solidFill>
                <a:srgbClr val="61BB2E"/>
              </a:solidFill>
              <a:ln w="47625">
                <a:solidFill>
                  <a:schemeClr val="bg1"/>
                </a:solidFill>
              </a:ln>
            </c:spPr>
            <c:extLst>
              <c:ext xmlns:c16="http://schemas.microsoft.com/office/drawing/2014/chart" uri="{C3380CC4-5D6E-409C-BE32-E72D297353CC}">
                <c16:uniqueId val="{0000000F-B44C-4FFB-94B8-A44D48D37879}"/>
              </c:ext>
            </c:extLst>
          </c:dPt>
          <c:dLbls>
            <c:dLbl>
              <c:idx val="0"/>
              <c:layout>
                <c:manualLayout>
                  <c:x val="-2.8746143574158492E-3"/>
                  <c:y val="-2.0958942632170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4C-4FFB-94B8-A44D48D37879}"/>
                </c:ext>
              </c:extLst>
            </c:dLbl>
            <c:dLbl>
              <c:idx val="1"/>
              <c:layout>
                <c:manualLayout>
                  <c:x val="2.9213795643965555E-2"/>
                  <c:y val="-4.11536057992750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4C-4FFB-94B8-A44D48D37879}"/>
                </c:ext>
              </c:extLst>
            </c:dLbl>
            <c:dLbl>
              <c:idx val="2"/>
              <c:spPr>
                <a:noFill/>
                <a:ln>
                  <a:noFill/>
                </a:ln>
                <a:effectLst/>
              </c:spPr>
              <c:txPr>
                <a:bodyPr/>
                <a:lstStyle/>
                <a:p>
                  <a:pPr>
                    <a:defRPr b="1">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5-B44C-4FFB-94B8-A44D48D37879}"/>
                </c:ext>
              </c:extLst>
            </c:dLbl>
            <c:dLbl>
              <c:idx val="3"/>
              <c:layout>
                <c:manualLayout>
                  <c:x val="0.1058314684348667"/>
                  <c:y val="-0.1107520979029713"/>
                </c:manualLayout>
              </c:layout>
              <c:tx>
                <c:rich>
                  <a:bodyPr/>
                  <a:lstStyle/>
                  <a:p>
                    <a:pPr>
                      <a:defRPr b="1">
                        <a:solidFill>
                          <a:schemeClr val="bg1"/>
                        </a:solidFill>
                      </a:defRPr>
                    </a:pPr>
                    <a:r>
                      <a:rPr lang="en-US" b="1" dirty="0">
                        <a:solidFill>
                          <a:schemeClr val="bg1"/>
                        </a:solidFill>
                      </a:rPr>
                      <a:t>Contaminants
16%</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7003508771929823"/>
                      <c:h val="0.13492063492063491"/>
                    </c:manualLayout>
                  </c15:layout>
                </c:ext>
                <c:ext xmlns:c16="http://schemas.microsoft.com/office/drawing/2014/chart" uri="{C3380CC4-5D6E-409C-BE32-E72D297353CC}">
                  <c16:uniqueId val="{00000007-B44C-4FFB-94B8-A44D48D37879}"/>
                </c:ext>
              </c:extLst>
            </c:dLbl>
            <c:dLbl>
              <c:idx val="4"/>
              <c:tx>
                <c:rich>
                  <a:bodyPr/>
                  <a:lstStyle/>
                  <a:p>
                    <a:r>
                      <a:rPr lang="en-US" dirty="0"/>
                      <a:t>Mixed Paper
12%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44C-4FFB-94B8-A44D48D37879}"/>
                </c:ext>
              </c:extLst>
            </c:dLbl>
            <c:dLbl>
              <c:idx val="5"/>
              <c:layout>
                <c:manualLayout>
                  <c:x val="-6.9988488281070129E-3"/>
                  <c:y val="-1.00834270716160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44C-4FFB-94B8-A44D48D37879}"/>
                </c:ext>
              </c:extLst>
            </c:dLbl>
            <c:dLbl>
              <c:idx val="6"/>
              <c:layout>
                <c:manualLayout>
                  <c:x val="7.2413316756458077E-3"/>
                  <c:y val="-8.1924134483189609E-3"/>
                </c:manualLayout>
              </c:layout>
              <c:tx>
                <c:rich>
                  <a:bodyPr/>
                  <a:lstStyle/>
                  <a:p>
                    <a:r>
                      <a:rPr lang="en-US" dirty="0">
                        <a:solidFill>
                          <a:schemeClr val="tx1"/>
                        </a:solidFill>
                      </a:rPr>
                      <a:t>Steel
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44C-4FFB-94B8-A44D48D37879}"/>
                </c:ext>
              </c:extLst>
            </c:dLbl>
            <c:dLbl>
              <c:idx val="7"/>
              <c:layout>
                <c:manualLayout>
                  <c:x val="8.1439056959985268E-2"/>
                  <c:y val="-1.2160667416572929E-2"/>
                </c:manualLayout>
              </c:layout>
              <c:tx>
                <c:rich>
                  <a:bodyPr/>
                  <a:lstStyle/>
                  <a:p>
                    <a:r>
                      <a:rPr lang="en-US" dirty="0">
                        <a:solidFill>
                          <a:schemeClr val="tx1"/>
                        </a:solidFill>
                      </a:rPr>
                      <a:t>Aluminum
1%</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44C-4FFB-94B8-A44D48D37879}"/>
                </c:ext>
              </c:extLst>
            </c:dLbl>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Sheet1!$B$75:$B$82</c:f>
              <c:strCache>
                <c:ptCount val="8"/>
                <c:pt idx="0">
                  <c:v>Newsprint</c:v>
                </c:pt>
                <c:pt idx="1">
                  <c:v>Cardboard</c:v>
                </c:pt>
                <c:pt idx="2">
                  <c:v>Glass</c:v>
                </c:pt>
                <c:pt idx="3">
                  <c:v>Residue</c:v>
                </c:pt>
                <c:pt idx="4">
                  <c:v>Mixed Paper</c:v>
                </c:pt>
                <c:pt idx="5">
                  <c:v>Plastics</c:v>
                </c:pt>
                <c:pt idx="6">
                  <c:v>Steel</c:v>
                </c:pt>
                <c:pt idx="7">
                  <c:v>Aluminum</c:v>
                </c:pt>
              </c:strCache>
            </c:strRef>
          </c:cat>
          <c:val>
            <c:numRef>
              <c:f>Sheet1!$E$75:$E$82</c:f>
              <c:numCache>
                <c:formatCode>0.0%</c:formatCode>
                <c:ptCount val="8"/>
                <c:pt idx="0">
                  <c:v>0.252429970363649</c:v>
                </c:pt>
                <c:pt idx="1">
                  <c:v>0.2</c:v>
                </c:pt>
                <c:pt idx="2">
                  <c:v>0.176614102777398</c:v>
                </c:pt>
                <c:pt idx="3">
                  <c:v>0.14502288590774401</c:v>
                </c:pt>
                <c:pt idx="4">
                  <c:v>0.13693380861702201</c:v>
                </c:pt>
                <c:pt idx="5">
                  <c:v>6.2809349062484393E-2</c:v>
                </c:pt>
                <c:pt idx="6">
                  <c:v>0.02</c:v>
                </c:pt>
                <c:pt idx="7">
                  <c:v>6.2437626837310196E-3</c:v>
                </c:pt>
              </c:numCache>
            </c:numRef>
          </c:val>
          <c:extLst>
            <c:ext xmlns:c16="http://schemas.microsoft.com/office/drawing/2014/chart" uri="{C3380CC4-5D6E-409C-BE32-E72D297353CC}">
              <c16:uniqueId val="{00000010-B44C-4FFB-94B8-A44D48D37879}"/>
            </c:ext>
          </c:extLst>
        </c:ser>
        <c:ser>
          <c:idx val="1"/>
          <c:order val="1"/>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Sheet1!$B$75:$B$82</c:f>
              <c:strCache>
                <c:ptCount val="8"/>
                <c:pt idx="0">
                  <c:v>Newsprint</c:v>
                </c:pt>
                <c:pt idx="1">
                  <c:v>Cardboard</c:v>
                </c:pt>
                <c:pt idx="2">
                  <c:v>Glass</c:v>
                </c:pt>
                <c:pt idx="3">
                  <c:v>Residue</c:v>
                </c:pt>
                <c:pt idx="4">
                  <c:v>Mixed Paper</c:v>
                </c:pt>
                <c:pt idx="5">
                  <c:v>Plastics</c:v>
                </c:pt>
                <c:pt idx="6">
                  <c:v>Steel</c:v>
                </c:pt>
                <c:pt idx="7">
                  <c:v>Aluminum</c:v>
                </c:pt>
              </c:strCache>
            </c:strRef>
          </c:cat>
          <c:val>
            <c:numRef>
              <c:f>Sheet1!$D$75:$D$82</c:f>
            </c:numRef>
          </c:val>
          <c:extLst>
            <c:ext xmlns:c16="http://schemas.microsoft.com/office/drawing/2014/chart" uri="{C3380CC4-5D6E-409C-BE32-E72D297353CC}">
              <c16:uniqueId val="{00000011-B44C-4FFB-94B8-A44D48D37879}"/>
            </c:ext>
          </c:extLst>
        </c:ser>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Sheet1!$B$75:$B$82</c:f>
              <c:strCache>
                <c:ptCount val="8"/>
                <c:pt idx="0">
                  <c:v>Newsprint</c:v>
                </c:pt>
                <c:pt idx="1">
                  <c:v>Cardboard</c:v>
                </c:pt>
                <c:pt idx="2">
                  <c:v>Glass</c:v>
                </c:pt>
                <c:pt idx="3">
                  <c:v>Residue</c:v>
                </c:pt>
                <c:pt idx="4">
                  <c:v>Mixed Paper</c:v>
                </c:pt>
                <c:pt idx="5">
                  <c:v>Plastics</c:v>
                </c:pt>
                <c:pt idx="6">
                  <c:v>Steel</c:v>
                </c:pt>
                <c:pt idx="7">
                  <c:v>Aluminum</c:v>
                </c:pt>
              </c:strCache>
            </c:strRef>
          </c:cat>
          <c:val>
            <c:numRef>
              <c:f>Sheet1!$C$75:$C$82</c:f>
            </c:numRef>
          </c:val>
          <c:extLst>
            <c:ext xmlns:c16="http://schemas.microsoft.com/office/drawing/2014/chart" uri="{C3380CC4-5D6E-409C-BE32-E72D297353CC}">
              <c16:uniqueId val="{00000012-B44C-4FFB-94B8-A44D48D37879}"/>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ofPieChart>
        <c:ofPieType val="pie"/>
        <c:varyColors val="1"/>
        <c:ser>
          <c:idx val="0"/>
          <c:order val="0"/>
          <c:tx>
            <c:strRef>
              <c:f>Sheet1!$B$1</c:f>
              <c:strCache>
                <c:ptCount val="1"/>
                <c:pt idx="0">
                  <c:v>Column1</c:v>
                </c:pt>
              </c:strCache>
            </c:strRef>
          </c:tx>
          <c:dPt>
            <c:idx val="5"/>
            <c:bubble3D val="0"/>
            <c:spPr>
              <a:solidFill>
                <a:schemeClr val="bg1"/>
              </a:solidFill>
            </c:spPr>
            <c:extLst>
              <c:ext xmlns:c16="http://schemas.microsoft.com/office/drawing/2014/chart" uri="{C3380CC4-5D6E-409C-BE32-E72D297353CC}">
                <c16:uniqueId val="{00000001-9B50-4BB6-9D6E-FDD362DA86DC}"/>
              </c:ext>
            </c:extLst>
          </c:dPt>
          <c:dPt>
            <c:idx val="10"/>
            <c:bubble3D val="0"/>
            <c:spPr>
              <a:solidFill>
                <a:schemeClr val="bg1">
                  <a:lumMod val="75000"/>
                </a:schemeClr>
              </a:solidFill>
            </c:spPr>
            <c:extLst>
              <c:ext xmlns:c16="http://schemas.microsoft.com/office/drawing/2014/chart" uri="{C3380CC4-5D6E-409C-BE32-E72D297353CC}">
                <c16:uniqueId val="{00000003-9B50-4BB6-9D6E-FDD362DA86DC}"/>
              </c:ext>
            </c:extLst>
          </c:dPt>
          <c:dPt>
            <c:idx val="11"/>
            <c:bubble3D val="0"/>
            <c:spPr>
              <a:solidFill>
                <a:schemeClr val="bg1">
                  <a:lumMod val="85000"/>
                </a:schemeClr>
              </a:solidFill>
            </c:spPr>
            <c:extLst>
              <c:ext xmlns:c16="http://schemas.microsoft.com/office/drawing/2014/chart" uri="{C3380CC4-5D6E-409C-BE32-E72D297353CC}">
                <c16:uniqueId val="{00000005-9B50-4BB6-9D6E-FDD362DA86DC}"/>
              </c:ext>
            </c:extLst>
          </c:dPt>
          <c:dLbls>
            <c:dLbl>
              <c:idx val="0"/>
              <c:layout>
                <c:manualLayout>
                  <c:x val="9.9621379869567442E-2"/>
                  <c:y val="9.9756972965037542E-3"/>
                </c:manualLayout>
              </c:layout>
              <c:tx>
                <c:rich>
                  <a:bodyPr/>
                  <a:lstStyle/>
                  <a:p>
                    <a:pPr>
                      <a:defRPr baseline="1000">
                        <a:solidFill>
                          <a:schemeClr val="bg1"/>
                        </a:solidFill>
                      </a:defRPr>
                    </a:pPr>
                    <a:fld id="{9BBAC40F-222B-4A4F-9F2E-4F9FBD1B5CAA}" type="CATEGORYNAME">
                      <a:rPr lang="en-US" smtClean="0"/>
                      <a:pPr>
                        <a:defRPr baseline="1000">
                          <a:solidFill>
                            <a:schemeClr val="bg1"/>
                          </a:solidFill>
                        </a:defRPr>
                      </a:pPr>
                      <a:t>[CATEGORY NAME]</a:t>
                    </a:fld>
                    <a:r>
                      <a:rPr lang="en-US" dirty="0"/>
                      <a:t> (not all recoverable)</a:t>
                    </a:r>
                    <a:r>
                      <a:rPr lang="en-US" baseline="0" dirty="0"/>
                      <a:t>
</a:t>
                    </a:r>
                    <a:fld id="{D24AE6BB-6540-4FFF-A4B0-810AA9281FFA}" type="PERCENTAGE">
                      <a:rPr lang="en-US" baseline="0"/>
                      <a:pPr>
                        <a:defRPr baseline="1000">
                          <a:solidFill>
                            <a:schemeClr val="bg1"/>
                          </a:solidFill>
                        </a:defRPr>
                      </a:pPr>
                      <a:t>[PERCENTAGE]</a:t>
                    </a:fld>
                    <a:endParaRPr lang="en-US" baseline="0" dirty="0"/>
                  </a:p>
                </c:rich>
              </c:tx>
              <c:numFmt formatCode="0.00%" sourceLinked="0"/>
              <c:spPr/>
              <c:dLblPos val="bestFit"/>
              <c:showLegendKey val="0"/>
              <c:showVal val="0"/>
              <c:showCatName val="1"/>
              <c:showSerName val="0"/>
              <c:showPercent val="1"/>
              <c:showBubbleSize val="0"/>
              <c:extLst>
                <c:ext xmlns:c15="http://schemas.microsoft.com/office/drawing/2012/chart" uri="{CE6537A1-D6FC-4f65-9D91-7224C49458BB}">
                  <c15:layout>
                    <c:manualLayout>
                      <c:w val="0.12404365001403092"/>
                      <c:h val="0.25027954890799398"/>
                    </c:manualLayout>
                  </c15:layout>
                  <c15:dlblFieldTable/>
                  <c15:showDataLabelsRange val="0"/>
                </c:ext>
                <c:ext xmlns:c16="http://schemas.microsoft.com/office/drawing/2014/chart" uri="{C3380CC4-5D6E-409C-BE32-E72D297353CC}">
                  <c16:uniqueId val="{00000006-9B50-4BB6-9D6E-FDD362DA86DC}"/>
                </c:ext>
              </c:extLst>
            </c:dLbl>
            <c:dLbl>
              <c:idx val="2"/>
              <c:layout>
                <c:manualLayout>
                  <c:x val="7.9659970624289103E-2"/>
                  <c:y val="-4.13398561028928E-2"/>
                </c:manualLayout>
              </c:layout>
              <c:numFmt formatCode="0.00%" sourceLinked="0"/>
              <c:spPr/>
              <c:txPr>
                <a:bodyPr/>
                <a:lstStyle/>
                <a:p>
                  <a:pPr>
                    <a:defRPr baseline="1000">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B50-4BB6-9D6E-FDD362DA86DC}"/>
                </c:ext>
              </c:extLst>
            </c:dLbl>
            <c:dLbl>
              <c:idx val="4"/>
              <c:layout>
                <c:manualLayout>
                  <c:x val="0.111805859337027"/>
                  <c:y val="-0.169995855781185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B50-4BB6-9D6E-FDD362DA86DC}"/>
                </c:ext>
              </c:extLst>
            </c:dLbl>
            <c:dLbl>
              <c:idx val="5"/>
              <c:layout>
                <c:manualLayout>
                  <c:x val="-8.3901558237899104E-2"/>
                  <c:y val="-0.10789566398539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50-4BB6-9D6E-FDD362DA86DC}"/>
                </c:ext>
              </c:extLst>
            </c:dLbl>
            <c:dLbl>
              <c:idx val="7"/>
              <c:layout>
                <c:manualLayout>
                  <c:x val="8.4196072713133105E-2"/>
                  <c:y val="-1.266127918220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B50-4BB6-9D6E-FDD362DA86DC}"/>
                </c:ext>
              </c:extLst>
            </c:dLbl>
            <c:dLbl>
              <c:idx val="8"/>
              <c:layout>
                <c:manualLayout>
                  <c:x val="-0.10828135525836299"/>
                  <c:y val="8.4773224101704306E-2"/>
                </c:manualLayout>
              </c:layout>
              <c:tx>
                <c:rich>
                  <a:bodyPr/>
                  <a:lstStyle/>
                  <a:p>
                    <a:r>
                      <a:rPr lang="en-US" dirty="0"/>
                      <a:t>All Other 
10.81%</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9B50-4BB6-9D6E-FDD362DA86DC}"/>
                </c:ext>
              </c:extLst>
            </c:dLbl>
            <c:dLbl>
              <c:idx val="11"/>
              <c:layout>
                <c:manualLayout>
                  <c:x val="-0.13396538966991001"/>
                  <c:y val="-7.0080862533692702E-3"/>
                </c:manualLayout>
              </c:layout>
              <c:tx>
                <c:rich>
                  <a:bodyPr/>
                  <a:lstStyle/>
                  <a:p>
                    <a:r>
                      <a:rPr lang="en-US"/>
                      <a:t>Contamination</a:t>
                    </a:r>
                    <a:r>
                      <a:rPr lang="en-US" dirty="0"/>
                      <a:t>
35.25%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50-4BB6-9D6E-FDD362DA86DC}"/>
                </c:ext>
              </c:extLst>
            </c:dLbl>
            <c:numFmt formatCode="0.00%" sourceLinked="0"/>
            <c:spPr>
              <a:noFill/>
              <a:ln>
                <a:noFill/>
              </a:ln>
              <a:effectLst/>
            </c:spPr>
            <c:txPr>
              <a:bodyPr/>
              <a:lstStyle/>
              <a:p>
                <a:pPr>
                  <a:defRPr baseline="1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Recyclables</c:v>
                </c:pt>
                <c:pt idx="1">
                  <c:v>Refuse in bags</c:v>
                </c:pt>
                <c:pt idx="2">
                  <c:v>Film</c:v>
                </c:pt>
                <c:pt idx="3">
                  <c:v>Unacceptable Plastics</c:v>
                </c:pt>
                <c:pt idx="4">
                  <c:v>Hose, VCR Tapes, Other Tangles</c:v>
                </c:pt>
                <c:pt idx="5">
                  <c:v>Scrap Metal, Including Hangers and full aerosol</c:v>
                </c:pt>
                <c:pt idx="6">
                  <c:v>Textiles</c:v>
                </c:pt>
                <c:pt idx="7">
                  <c:v>Wood and yard waste</c:v>
                </c:pt>
                <c:pt idx="8">
                  <c:v>All Other (2)</c:v>
                </c:pt>
                <c:pt idx="9">
                  <c:v>Liquids</c:v>
                </c:pt>
                <c:pt idx="10">
                  <c:v>Food Waste</c:v>
                </c:pt>
              </c:strCache>
            </c:strRef>
          </c:cat>
          <c:val>
            <c:numRef>
              <c:f>Sheet1!$B$2:$B$12</c:f>
              <c:numCache>
                <c:formatCode>General</c:formatCode>
                <c:ptCount val="11"/>
                <c:pt idx="0">
                  <c:v>590.62</c:v>
                </c:pt>
                <c:pt idx="1">
                  <c:v>77.2</c:v>
                </c:pt>
                <c:pt idx="2">
                  <c:v>27.08</c:v>
                </c:pt>
                <c:pt idx="3">
                  <c:v>31.08</c:v>
                </c:pt>
                <c:pt idx="4" formatCode="0.0000">
                  <c:v>0.2</c:v>
                </c:pt>
                <c:pt idx="5">
                  <c:v>0.4</c:v>
                </c:pt>
                <c:pt idx="6">
                  <c:v>33.6</c:v>
                </c:pt>
                <c:pt idx="7">
                  <c:v>29.2</c:v>
                </c:pt>
                <c:pt idx="8">
                  <c:v>98.62</c:v>
                </c:pt>
                <c:pt idx="9">
                  <c:v>11</c:v>
                </c:pt>
                <c:pt idx="10">
                  <c:v>13.2</c:v>
                </c:pt>
              </c:numCache>
            </c:numRef>
          </c:val>
          <c:extLst>
            <c:ext xmlns:c16="http://schemas.microsoft.com/office/drawing/2014/chart" uri="{C3380CC4-5D6E-409C-BE32-E72D297353CC}">
              <c16:uniqueId val="{0000000B-9B50-4BB6-9D6E-FDD362DA86DC}"/>
            </c:ext>
          </c:extLst>
        </c:ser>
        <c:dLbls>
          <c:dLblPos val="bestFit"/>
          <c:showLegendKey val="0"/>
          <c:showVal val="0"/>
          <c:showCatName val="1"/>
          <c:showSerName val="0"/>
          <c:showPercent val="1"/>
          <c:showBubbleSize val="0"/>
          <c:showLeaderLines val="1"/>
        </c:dLbls>
        <c:gapWidth val="100"/>
        <c:splitType val="percent"/>
        <c:splitPos val="12"/>
        <c:secondPieSize val="125"/>
        <c:serLines/>
      </c:of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149D0-35E0-4211-AE84-46E526611614}"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40149178-3FF2-413C-B757-94FDCBC69E56}">
      <dgm:prSet phldrT="[Text]"/>
      <dgm:spPr/>
      <dgm:t>
        <a:bodyPr/>
        <a:lstStyle/>
        <a:p>
          <a:r>
            <a:rPr lang="en-US" dirty="0"/>
            <a:t>Consumer Glass</a:t>
          </a:r>
        </a:p>
      </dgm:t>
    </dgm:pt>
    <dgm:pt modelId="{3F59818B-5FEE-4C59-BEA5-CD86CFDADAC7}" type="parTrans" cxnId="{DCC7149D-1FF1-4053-97E2-9767F798B7BF}">
      <dgm:prSet/>
      <dgm:spPr/>
      <dgm:t>
        <a:bodyPr/>
        <a:lstStyle/>
        <a:p>
          <a:endParaRPr lang="en-US"/>
        </a:p>
      </dgm:t>
    </dgm:pt>
    <dgm:pt modelId="{7D75C8F1-587E-485D-923D-6DE08DC0E98D}" type="sibTrans" cxnId="{DCC7149D-1FF1-4053-97E2-9767F798B7BF}">
      <dgm:prSet/>
      <dgm:spPr/>
      <dgm:t>
        <a:bodyPr/>
        <a:lstStyle/>
        <a:p>
          <a:endParaRPr lang="en-US"/>
        </a:p>
      </dgm:t>
    </dgm:pt>
    <dgm:pt modelId="{82E14AB7-D8CE-4287-B1B6-9A0C0458EBEB}">
      <dgm:prSet phldrT="[Text]"/>
      <dgm:spPr/>
      <dgm:t>
        <a:bodyPr/>
        <a:lstStyle/>
        <a:p>
          <a:r>
            <a:rPr lang="en-US" dirty="0"/>
            <a:t>Clean, whole 3D bottles / containers.</a:t>
          </a:r>
        </a:p>
      </dgm:t>
    </dgm:pt>
    <dgm:pt modelId="{ED1CBAE5-D104-4A6F-93EE-59A9F4CE288A}" type="parTrans" cxnId="{72BDB298-A841-4E9B-A2AD-295C69BDDCEF}">
      <dgm:prSet/>
      <dgm:spPr/>
      <dgm:t>
        <a:bodyPr/>
        <a:lstStyle/>
        <a:p>
          <a:endParaRPr lang="en-US"/>
        </a:p>
      </dgm:t>
    </dgm:pt>
    <dgm:pt modelId="{569E3E4C-8798-4DA5-AC77-CB2A99701000}" type="sibTrans" cxnId="{72BDB298-A841-4E9B-A2AD-295C69BDDCEF}">
      <dgm:prSet/>
      <dgm:spPr/>
      <dgm:t>
        <a:bodyPr/>
        <a:lstStyle/>
        <a:p>
          <a:endParaRPr lang="en-US"/>
        </a:p>
      </dgm:t>
    </dgm:pt>
    <dgm:pt modelId="{ACC88151-BB04-4876-851B-693BC3B82246}">
      <dgm:prSet phldrT="[Text]"/>
      <dgm:spPr/>
      <dgm:t>
        <a:bodyPr/>
        <a:lstStyle/>
        <a:p>
          <a:r>
            <a:rPr lang="en-US" dirty="0"/>
            <a:t>Single Stream</a:t>
          </a:r>
        </a:p>
      </dgm:t>
    </dgm:pt>
    <dgm:pt modelId="{A049100D-ED3F-46C6-9368-7C80F27AC980}" type="parTrans" cxnId="{9171023E-C798-4AA1-BB44-F16232EE0184}">
      <dgm:prSet/>
      <dgm:spPr/>
      <dgm:t>
        <a:bodyPr/>
        <a:lstStyle/>
        <a:p>
          <a:endParaRPr lang="en-US"/>
        </a:p>
      </dgm:t>
    </dgm:pt>
    <dgm:pt modelId="{F24819BB-693B-4F5F-8A45-B1FF6AA3E387}" type="sibTrans" cxnId="{9171023E-C798-4AA1-BB44-F16232EE0184}">
      <dgm:prSet/>
      <dgm:spPr/>
      <dgm:t>
        <a:bodyPr/>
        <a:lstStyle/>
        <a:p>
          <a:endParaRPr lang="en-US"/>
        </a:p>
      </dgm:t>
    </dgm:pt>
    <dgm:pt modelId="{06C7449F-EC70-4A87-8D8B-F731DA1286C1}">
      <dgm:prSet phldrT="[Text]"/>
      <dgm:spPr/>
      <dgm:t>
        <a:bodyPr/>
        <a:lstStyle/>
        <a:p>
          <a:r>
            <a:rPr lang="en-US" dirty="0"/>
            <a:t>Container Stream</a:t>
          </a:r>
        </a:p>
      </dgm:t>
    </dgm:pt>
    <dgm:pt modelId="{40969D2D-DA10-41B6-BBAA-34E826DA768F}" type="parTrans" cxnId="{6CCEAB31-5ADD-4DE5-B085-4287A61D8C86}">
      <dgm:prSet/>
      <dgm:spPr/>
      <dgm:t>
        <a:bodyPr/>
        <a:lstStyle/>
        <a:p>
          <a:endParaRPr lang="en-US"/>
        </a:p>
      </dgm:t>
    </dgm:pt>
    <dgm:pt modelId="{28E90C9B-90F5-48A2-A363-561555CB63B3}" type="sibTrans" cxnId="{6CCEAB31-5ADD-4DE5-B085-4287A61D8C86}">
      <dgm:prSet/>
      <dgm:spPr/>
      <dgm:t>
        <a:bodyPr/>
        <a:lstStyle/>
        <a:p>
          <a:endParaRPr lang="en-US"/>
        </a:p>
      </dgm:t>
    </dgm:pt>
    <dgm:pt modelId="{1E0B3897-503D-4544-AC17-68FBA8810639}">
      <dgm:prSet phldrT="[Text]"/>
      <dgm:spPr/>
      <dgm:t>
        <a:bodyPr/>
        <a:lstStyle/>
        <a:p>
          <a:r>
            <a:rPr lang="en-US" dirty="0"/>
            <a:t>Very few whole bottles, mostly broken bottles, more broken glass.</a:t>
          </a:r>
        </a:p>
      </dgm:t>
    </dgm:pt>
    <dgm:pt modelId="{C7473839-03F5-4E02-8A3D-0AA630AAA858}" type="parTrans" cxnId="{991430FC-7709-49A3-B233-238369B7F38F}">
      <dgm:prSet/>
      <dgm:spPr/>
      <dgm:t>
        <a:bodyPr/>
        <a:lstStyle/>
        <a:p>
          <a:endParaRPr lang="en-US"/>
        </a:p>
      </dgm:t>
    </dgm:pt>
    <dgm:pt modelId="{3AE7BED0-BC55-4498-AEE8-248793C35A3C}" type="sibTrans" cxnId="{991430FC-7709-49A3-B233-238369B7F38F}">
      <dgm:prSet/>
      <dgm:spPr/>
      <dgm:t>
        <a:bodyPr/>
        <a:lstStyle/>
        <a:p>
          <a:endParaRPr lang="en-US"/>
        </a:p>
      </dgm:t>
    </dgm:pt>
    <dgm:pt modelId="{B85DDBF5-478C-4E0A-9D77-CD7162484541}">
      <dgm:prSet phldrT="[Text]"/>
      <dgm:spPr/>
      <dgm:t>
        <a:bodyPr/>
        <a:lstStyle/>
        <a:p>
          <a:r>
            <a:rPr lang="en-US" dirty="0"/>
            <a:t>Mostly whole bottles, many cracked bottles, some broken glass. </a:t>
          </a:r>
        </a:p>
      </dgm:t>
    </dgm:pt>
    <dgm:pt modelId="{E0A011E9-9EFD-4450-95BC-B7A35FC35F5E}" type="parTrans" cxnId="{704549A3-A1AC-4B84-B4D6-42FB03C41B4E}">
      <dgm:prSet/>
      <dgm:spPr/>
      <dgm:t>
        <a:bodyPr/>
        <a:lstStyle/>
        <a:p>
          <a:endParaRPr lang="en-US"/>
        </a:p>
      </dgm:t>
    </dgm:pt>
    <dgm:pt modelId="{39314CF9-E006-4D97-9663-0007250A3FFB}" type="sibTrans" cxnId="{704549A3-A1AC-4B84-B4D6-42FB03C41B4E}">
      <dgm:prSet/>
      <dgm:spPr/>
      <dgm:t>
        <a:bodyPr/>
        <a:lstStyle/>
        <a:p>
          <a:endParaRPr lang="en-US"/>
        </a:p>
      </dgm:t>
    </dgm:pt>
    <dgm:pt modelId="{99498E09-F698-4F3B-AD21-A805488C0401}" type="pres">
      <dgm:prSet presAssocID="{8F1149D0-35E0-4211-AE84-46E526611614}" presName="linearFlow" presStyleCnt="0">
        <dgm:presLayoutVars>
          <dgm:dir/>
          <dgm:animLvl val="lvl"/>
          <dgm:resizeHandles val="exact"/>
        </dgm:presLayoutVars>
      </dgm:prSet>
      <dgm:spPr/>
    </dgm:pt>
    <dgm:pt modelId="{15A6684C-1300-4263-B322-5E73080B50A7}" type="pres">
      <dgm:prSet presAssocID="{40149178-3FF2-413C-B757-94FDCBC69E56}" presName="composite" presStyleCnt="0"/>
      <dgm:spPr/>
    </dgm:pt>
    <dgm:pt modelId="{B800EF98-33A7-4099-948D-B8C891C29077}" type="pres">
      <dgm:prSet presAssocID="{40149178-3FF2-413C-B757-94FDCBC69E56}" presName="parTx" presStyleLbl="node1" presStyleIdx="0" presStyleCnt="3">
        <dgm:presLayoutVars>
          <dgm:chMax val="0"/>
          <dgm:chPref val="0"/>
          <dgm:bulletEnabled val="1"/>
        </dgm:presLayoutVars>
      </dgm:prSet>
      <dgm:spPr/>
    </dgm:pt>
    <dgm:pt modelId="{C60E3ED4-5213-470B-852B-482689921B66}" type="pres">
      <dgm:prSet presAssocID="{40149178-3FF2-413C-B757-94FDCBC69E56}" presName="parSh" presStyleLbl="node1" presStyleIdx="0" presStyleCnt="3"/>
      <dgm:spPr/>
    </dgm:pt>
    <dgm:pt modelId="{2A26CE98-46D4-411A-A2A8-901C810E1EB9}" type="pres">
      <dgm:prSet presAssocID="{40149178-3FF2-413C-B757-94FDCBC69E56}" presName="desTx" presStyleLbl="fgAcc1" presStyleIdx="0" presStyleCnt="3">
        <dgm:presLayoutVars>
          <dgm:bulletEnabled val="1"/>
        </dgm:presLayoutVars>
      </dgm:prSet>
      <dgm:spPr/>
    </dgm:pt>
    <dgm:pt modelId="{37C38521-5F2E-4B41-BAC4-E1D8E4C0C53F}" type="pres">
      <dgm:prSet presAssocID="{7D75C8F1-587E-485D-923D-6DE08DC0E98D}" presName="sibTrans" presStyleLbl="sibTrans2D1" presStyleIdx="0" presStyleCnt="2"/>
      <dgm:spPr/>
    </dgm:pt>
    <dgm:pt modelId="{F4430441-2DB5-4D0D-8378-AA7C90A841B1}" type="pres">
      <dgm:prSet presAssocID="{7D75C8F1-587E-485D-923D-6DE08DC0E98D}" presName="connTx" presStyleLbl="sibTrans2D1" presStyleIdx="0" presStyleCnt="2"/>
      <dgm:spPr/>
    </dgm:pt>
    <dgm:pt modelId="{2A84DC26-CD5E-4CB7-AE0E-D3737713458D}" type="pres">
      <dgm:prSet presAssocID="{ACC88151-BB04-4876-851B-693BC3B82246}" presName="composite" presStyleCnt="0"/>
      <dgm:spPr/>
    </dgm:pt>
    <dgm:pt modelId="{50EA9E39-93F0-4004-8FC1-6A8DCD52EA4D}" type="pres">
      <dgm:prSet presAssocID="{ACC88151-BB04-4876-851B-693BC3B82246}" presName="parTx" presStyleLbl="node1" presStyleIdx="0" presStyleCnt="3">
        <dgm:presLayoutVars>
          <dgm:chMax val="0"/>
          <dgm:chPref val="0"/>
          <dgm:bulletEnabled val="1"/>
        </dgm:presLayoutVars>
      </dgm:prSet>
      <dgm:spPr/>
    </dgm:pt>
    <dgm:pt modelId="{CB5F64B4-7473-45DD-B34D-C6DB70A40F1E}" type="pres">
      <dgm:prSet presAssocID="{ACC88151-BB04-4876-851B-693BC3B82246}" presName="parSh" presStyleLbl="node1" presStyleIdx="1" presStyleCnt="3"/>
      <dgm:spPr/>
    </dgm:pt>
    <dgm:pt modelId="{F3254AC5-7CC3-4D5B-8862-96312D3D5E5B}" type="pres">
      <dgm:prSet presAssocID="{ACC88151-BB04-4876-851B-693BC3B82246}" presName="desTx" presStyleLbl="fgAcc1" presStyleIdx="1" presStyleCnt="3">
        <dgm:presLayoutVars>
          <dgm:bulletEnabled val="1"/>
        </dgm:presLayoutVars>
      </dgm:prSet>
      <dgm:spPr/>
    </dgm:pt>
    <dgm:pt modelId="{E48A47E0-F1C6-4255-96B7-BADE5BFB3D3F}" type="pres">
      <dgm:prSet presAssocID="{F24819BB-693B-4F5F-8A45-B1FF6AA3E387}" presName="sibTrans" presStyleLbl="sibTrans2D1" presStyleIdx="1" presStyleCnt="2"/>
      <dgm:spPr/>
    </dgm:pt>
    <dgm:pt modelId="{ABBE3FC9-29B0-486C-9ADD-4916D7A8D497}" type="pres">
      <dgm:prSet presAssocID="{F24819BB-693B-4F5F-8A45-B1FF6AA3E387}" presName="connTx" presStyleLbl="sibTrans2D1" presStyleIdx="1" presStyleCnt="2"/>
      <dgm:spPr/>
    </dgm:pt>
    <dgm:pt modelId="{6DDA0D7D-A761-4EF3-A907-C51E56A25EF9}" type="pres">
      <dgm:prSet presAssocID="{06C7449F-EC70-4A87-8D8B-F731DA1286C1}" presName="composite" presStyleCnt="0"/>
      <dgm:spPr/>
    </dgm:pt>
    <dgm:pt modelId="{4242EA9E-8E65-4531-A1F0-91ACD6A57E90}" type="pres">
      <dgm:prSet presAssocID="{06C7449F-EC70-4A87-8D8B-F731DA1286C1}" presName="parTx" presStyleLbl="node1" presStyleIdx="1" presStyleCnt="3">
        <dgm:presLayoutVars>
          <dgm:chMax val="0"/>
          <dgm:chPref val="0"/>
          <dgm:bulletEnabled val="1"/>
        </dgm:presLayoutVars>
      </dgm:prSet>
      <dgm:spPr/>
    </dgm:pt>
    <dgm:pt modelId="{9DB8CE99-C18E-46AC-811A-6ECA49F493BA}" type="pres">
      <dgm:prSet presAssocID="{06C7449F-EC70-4A87-8D8B-F731DA1286C1}" presName="parSh" presStyleLbl="node1" presStyleIdx="2" presStyleCnt="3"/>
      <dgm:spPr/>
    </dgm:pt>
    <dgm:pt modelId="{78680084-6088-44BB-9159-B2776A79B84B}" type="pres">
      <dgm:prSet presAssocID="{06C7449F-EC70-4A87-8D8B-F731DA1286C1}" presName="desTx" presStyleLbl="fgAcc1" presStyleIdx="2" presStyleCnt="3">
        <dgm:presLayoutVars>
          <dgm:bulletEnabled val="1"/>
        </dgm:presLayoutVars>
      </dgm:prSet>
      <dgm:spPr/>
    </dgm:pt>
  </dgm:ptLst>
  <dgm:cxnLst>
    <dgm:cxn modelId="{AFDECA8E-291A-4DB1-9793-DDA2CF13D035}" type="presOf" srcId="{F24819BB-693B-4F5F-8A45-B1FF6AA3E387}" destId="{ABBE3FC9-29B0-486C-9ADD-4916D7A8D497}" srcOrd="1" destOrd="0" presId="urn:microsoft.com/office/officeart/2005/8/layout/process3"/>
    <dgm:cxn modelId="{991430FC-7709-49A3-B233-238369B7F38F}" srcId="{06C7449F-EC70-4A87-8D8B-F731DA1286C1}" destId="{1E0B3897-503D-4544-AC17-68FBA8810639}" srcOrd="0" destOrd="0" parTransId="{C7473839-03F5-4E02-8A3D-0AA630AAA858}" sibTransId="{3AE7BED0-BC55-4498-AEE8-248793C35A3C}"/>
    <dgm:cxn modelId="{62ADB8FB-6816-431C-A33F-2CCC18AEDC53}" type="presOf" srcId="{F24819BB-693B-4F5F-8A45-B1FF6AA3E387}" destId="{E48A47E0-F1C6-4255-96B7-BADE5BFB3D3F}" srcOrd="0" destOrd="0" presId="urn:microsoft.com/office/officeart/2005/8/layout/process3"/>
    <dgm:cxn modelId="{6CCEAB31-5ADD-4DE5-B085-4287A61D8C86}" srcId="{8F1149D0-35E0-4211-AE84-46E526611614}" destId="{06C7449F-EC70-4A87-8D8B-F731DA1286C1}" srcOrd="2" destOrd="0" parTransId="{40969D2D-DA10-41B6-BBAA-34E826DA768F}" sibTransId="{28E90C9B-90F5-48A2-A363-561555CB63B3}"/>
    <dgm:cxn modelId="{0D150F94-FA7F-44AE-8589-47B36130AEF6}" type="presOf" srcId="{1E0B3897-503D-4544-AC17-68FBA8810639}" destId="{78680084-6088-44BB-9159-B2776A79B84B}" srcOrd="0" destOrd="0" presId="urn:microsoft.com/office/officeart/2005/8/layout/process3"/>
    <dgm:cxn modelId="{DCC7149D-1FF1-4053-97E2-9767F798B7BF}" srcId="{8F1149D0-35E0-4211-AE84-46E526611614}" destId="{40149178-3FF2-413C-B757-94FDCBC69E56}" srcOrd="0" destOrd="0" parTransId="{3F59818B-5FEE-4C59-BEA5-CD86CFDADAC7}" sibTransId="{7D75C8F1-587E-485D-923D-6DE08DC0E98D}"/>
    <dgm:cxn modelId="{A0399117-1A74-4A36-9C95-1633FD5150D6}" type="presOf" srcId="{B85DDBF5-478C-4E0A-9D77-CD7162484541}" destId="{F3254AC5-7CC3-4D5B-8862-96312D3D5E5B}" srcOrd="0" destOrd="0" presId="urn:microsoft.com/office/officeart/2005/8/layout/process3"/>
    <dgm:cxn modelId="{BE8779FB-F987-42DF-884F-F8089414C8A0}" type="presOf" srcId="{40149178-3FF2-413C-B757-94FDCBC69E56}" destId="{B800EF98-33A7-4099-948D-B8C891C29077}" srcOrd="0" destOrd="0" presId="urn:microsoft.com/office/officeart/2005/8/layout/process3"/>
    <dgm:cxn modelId="{E93C2074-776B-4591-8F71-CC3357F0C431}" type="presOf" srcId="{06C7449F-EC70-4A87-8D8B-F731DA1286C1}" destId="{4242EA9E-8E65-4531-A1F0-91ACD6A57E90}" srcOrd="0" destOrd="0" presId="urn:microsoft.com/office/officeart/2005/8/layout/process3"/>
    <dgm:cxn modelId="{0FEBBFBB-0AA8-4685-8CFC-42DB857BAC2D}" type="presOf" srcId="{ACC88151-BB04-4876-851B-693BC3B82246}" destId="{CB5F64B4-7473-45DD-B34D-C6DB70A40F1E}" srcOrd="1" destOrd="0" presId="urn:microsoft.com/office/officeart/2005/8/layout/process3"/>
    <dgm:cxn modelId="{72BDB298-A841-4E9B-A2AD-295C69BDDCEF}" srcId="{40149178-3FF2-413C-B757-94FDCBC69E56}" destId="{82E14AB7-D8CE-4287-B1B6-9A0C0458EBEB}" srcOrd="0" destOrd="0" parTransId="{ED1CBAE5-D104-4A6F-93EE-59A9F4CE288A}" sibTransId="{569E3E4C-8798-4DA5-AC77-CB2A99701000}"/>
    <dgm:cxn modelId="{F303ED6F-97CD-4779-8BAF-37D29A079DE7}" type="presOf" srcId="{82E14AB7-D8CE-4287-B1B6-9A0C0458EBEB}" destId="{2A26CE98-46D4-411A-A2A8-901C810E1EB9}" srcOrd="0" destOrd="0" presId="urn:microsoft.com/office/officeart/2005/8/layout/process3"/>
    <dgm:cxn modelId="{519F8AEB-391E-4021-B6CB-C5CD1B2A8094}" type="presOf" srcId="{7D75C8F1-587E-485D-923D-6DE08DC0E98D}" destId="{F4430441-2DB5-4D0D-8378-AA7C90A841B1}" srcOrd="1" destOrd="0" presId="urn:microsoft.com/office/officeart/2005/8/layout/process3"/>
    <dgm:cxn modelId="{D5A35B95-0F1D-43AD-86DD-AEFC5446180F}" type="presOf" srcId="{06C7449F-EC70-4A87-8D8B-F731DA1286C1}" destId="{9DB8CE99-C18E-46AC-811A-6ECA49F493BA}" srcOrd="1" destOrd="0" presId="urn:microsoft.com/office/officeart/2005/8/layout/process3"/>
    <dgm:cxn modelId="{9171023E-C798-4AA1-BB44-F16232EE0184}" srcId="{8F1149D0-35E0-4211-AE84-46E526611614}" destId="{ACC88151-BB04-4876-851B-693BC3B82246}" srcOrd="1" destOrd="0" parTransId="{A049100D-ED3F-46C6-9368-7C80F27AC980}" sibTransId="{F24819BB-693B-4F5F-8A45-B1FF6AA3E387}"/>
    <dgm:cxn modelId="{6A6256ED-B9BD-4AB0-BEBC-B16732FFD5C9}" type="presOf" srcId="{40149178-3FF2-413C-B757-94FDCBC69E56}" destId="{C60E3ED4-5213-470B-852B-482689921B66}" srcOrd="1" destOrd="0" presId="urn:microsoft.com/office/officeart/2005/8/layout/process3"/>
    <dgm:cxn modelId="{20BF74ED-987B-4374-91A5-D706F0119DFA}" type="presOf" srcId="{7D75C8F1-587E-485D-923D-6DE08DC0E98D}" destId="{37C38521-5F2E-4B41-BAC4-E1D8E4C0C53F}" srcOrd="0" destOrd="0" presId="urn:microsoft.com/office/officeart/2005/8/layout/process3"/>
    <dgm:cxn modelId="{E09EFB9B-5573-4D42-B1F6-BC53E37D31B7}" type="presOf" srcId="{8F1149D0-35E0-4211-AE84-46E526611614}" destId="{99498E09-F698-4F3B-AD21-A805488C0401}" srcOrd="0" destOrd="0" presId="urn:microsoft.com/office/officeart/2005/8/layout/process3"/>
    <dgm:cxn modelId="{015B29F0-B61B-4259-9104-03DFA6AB64F6}" type="presOf" srcId="{ACC88151-BB04-4876-851B-693BC3B82246}" destId="{50EA9E39-93F0-4004-8FC1-6A8DCD52EA4D}" srcOrd="0" destOrd="0" presId="urn:microsoft.com/office/officeart/2005/8/layout/process3"/>
    <dgm:cxn modelId="{704549A3-A1AC-4B84-B4D6-42FB03C41B4E}" srcId="{ACC88151-BB04-4876-851B-693BC3B82246}" destId="{B85DDBF5-478C-4E0A-9D77-CD7162484541}" srcOrd="0" destOrd="0" parTransId="{E0A011E9-9EFD-4450-95BC-B7A35FC35F5E}" sibTransId="{39314CF9-E006-4D97-9663-0007250A3FFB}"/>
    <dgm:cxn modelId="{7FE40174-9C60-4E38-AE2F-E575780146F5}" type="presParOf" srcId="{99498E09-F698-4F3B-AD21-A805488C0401}" destId="{15A6684C-1300-4263-B322-5E73080B50A7}" srcOrd="0" destOrd="0" presId="urn:microsoft.com/office/officeart/2005/8/layout/process3"/>
    <dgm:cxn modelId="{5C794995-1AE7-4F21-A865-3212A9D6F5D3}" type="presParOf" srcId="{15A6684C-1300-4263-B322-5E73080B50A7}" destId="{B800EF98-33A7-4099-948D-B8C891C29077}" srcOrd="0" destOrd="0" presId="urn:microsoft.com/office/officeart/2005/8/layout/process3"/>
    <dgm:cxn modelId="{338FC3AB-F4FE-4381-9FCA-099BB6F018B7}" type="presParOf" srcId="{15A6684C-1300-4263-B322-5E73080B50A7}" destId="{C60E3ED4-5213-470B-852B-482689921B66}" srcOrd="1" destOrd="0" presId="urn:microsoft.com/office/officeart/2005/8/layout/process3"/>
    <dgm:cxn modelId="{81D20FAD-7ED5-479C-A9EA-702A526AE0D8}" type="presParOf" srcId="{15A6684C-1300-4263-B322-5E73080B50A7}" destId="{2A26CE98-46D4-411A-A2A8-901C810E1EB9}" srcOrd="2" destOrd="0" presId="urn:microsoft.com/office/officeart/2005/8/layout/process3"/>
    <dgm:cxn modelId="{3BD4DEE4-5BA3-44D8-908B-A874DE711A4C}" type="presParOf" srcId="{99498E09-F698-4F3B-AD21-A805488C0401}" destId="{37C38521-5F2E-4B41-BAC4-E1D8E4C0C53F}" srcOrd="1" destOrd="0" presId="urn:microsoft.com/office/officeart/2005/8/layout/process3"/>
    <dgm:cxn modelId="{7F9283A6-E89B-4A8D-B6D2-6A1348C1831B}" type="presParOf" srcId="{37C38521-5F2E-4B41-BAC4-E1D8E4C0C53F}" destId="{F4430441-2DB5-4D0D-8378-AA7C90A841B1}" srcOrd="0" destOrd="0" presId="urn:microsoft.com/office/officeart/2005/8/layout/process3"/>
    <dgm:cxn modelId="{9A9B1ECA-CAEE-45F1-8A88-435B7239723C}" type="presParOf" srcId="{99498E09-F698-4F3B-AD21-A805488C0401}" destId="{2A84DC26-CD5E-4CB7-AE0E-D3737713458D}" srcOrd="2" destOrd="0" presId="urn:microsoft.com/office/officeart/2005/8/layout/process3"/>
    <dgm:cxn modelId="{C167FDCE-2802-4E08-B8C4-FD916E76CEBC}" type="presParOf" srcId="{2A84DC26-CD5E-4CB7-AE0E-D3737713458D}" destId="{50EA9E39-93F0-4004-8FC1-6A8DCD52EA4D}" srcOrd="0" destOrd="0" presId="urn:microsoft.com/office/officeart/2005/8/layout/process3"/>
    <dgm:cxn modelId="{0AF40CD9-6D25-45C9-8CBF-F4375E68D69E}" type="presParOf" srcId="{2A84DC26-CD5E-4CB7-AE0E-D3737713458D}" destId="{CB5F64B4-7473-45DD-B34D-C6DB70A40F1E}" srcOrd="1" destOrd="0" presId="urn:microsoft.com/office/officeart/2005/8/layout/process3"/>
    <dgm:cxn modelId="{5888767B-6BC4-4DA4-91B0-F2FED70642BE}" type="presParOf" srcId="{2A84DC26-CD5E-4CB7-AE0E-D3737713458D}" destId="{F3254AC5-7CC3-4D5B-8862-96312D3D5E5B}" srcOrd="2" destOrd="0" presId="urn:microsoft.com/office/officeart/2005/8/layout/process3"/>
    <dgm:cxn modelId="{B477CCF7-0F52-4497-AAED-953DDFA6F144}" type="presParOf" srcId="{99498E09-F698-4F3B-AD21-A805488C0401}" destId="{E48A47E0-F1C6-4255-96B7-BADE5BFB3D3F}" srcOrd="3" destOrd="0" presId="urn:microsoft.com/office/officeart/2005/8/layout/process3"/>
    <dgm:cxn modelId="{E979B473-C2BB-4D04-BEF4-CDA0A8867A91}" type="presParOf" srcId="{E48A47E0-F1C6-4255-96B7-BADE5BFB3D3F}" destId="{ABBE3FC9-29B0-486C-9ADD-4916D7A8D497}" srcOrd="0" destOrd="0" presId="urn:microsoft.com/office/officeart/2005/8/layout/process3"/>
    <dgm:cxn modelId="{B346FCDD-88BD-46B5-AE44-DC107A918069}" type="presParOf" srcId="{99498E09-F698-4F3B-AD21-A805488C0401}" destId="{6DDA0D7D-A761-4EF3-A907-C51E56A25EF9}" srcOrd="4" destOrd="0" presId="urn:microsoft.com/office/officeart/2005/8/layout/process3"/>
    <dgm:cxn modelId="{BBB9FE8A-7797-4418-9895-8DA7A5A531C6}" type="presParOf" srcId="{6DDA0D7D-A761-4EF3-A907-C51E56A25EF9}" destId="{4242EA9E-8E65-4531-A1F0-91ACD6A57E90}" srcOrd="0" destOrd="0" presId="urn:microsoft.com/office/officeart/2005/8/layout/process3"/>
    <dgm:cxn modelId="{0195E9BF-EC8B-443F-9598-E922A71E5192}" type="presParOf" srcId="{6DDA0D7D-A761-4EF3-A907-C51E56A25EF9}" destId="{9DB8CE99-C18E-46AC-811A-6ECA49F493BA}" srcOrd="1" destOrd="0" presId="urn:microsoft.com/office/officeart/2005/8/layout/process3"/>
    <dgm:cxn modelId="{F7BF545C-43E4-4E82-A89E-8CC2766A02E5}" type="presParOf" srcId="{6DDA0D7D-A761-4EF3-A907-C51E56A25EF9}" destId="{78680084-6088-44BB-9159-B2776A79B84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149D0-35E0-4211-AE84-46E526611614}"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40149178-3FF2-413C-B757-94FDCBC69E56}">
      <dgm:prSet phldrT="[Text]"/>
      <dgm:spPr/>
      <dgm:t>
        <a:bodyPr/>
        <a:lstStyle/>
        <a:p>
          <a:r>
            <a:rPr lang="en-US" dirty="0"/>
            <a:t>Glass Breaker / Fine Screen</a:t>
          </a:r>
        </a:p>
      </dgm:t>
    </dgm:pt>
    <dgm:pt modelId="{3F59818B-5FEE-4C59-BEA5-CD86CFDADAC7}" type="parTrans" cxnId="{DCC7149D-1FF1-4053-97E2-9767F798B7BF}">
      <dgm:prSet/>
      <dgm:spPr/>
      <dgm:t>
        <a:bodyPr/>
        <a:lstStyle/>
        <a:p>
          <a:endParaRPr lang="en-US"/>
        </a:p>
      </dgm:t>
    </dgm:pt>
    <dgm:pt modelId="{7D75C8F1-587E-485D-923D-6DE08DC0E98D}" type="sibTrans" cxnId="{DCC7149D-1FF1-4053-97E2-9767F798B7BF}">
      <dgm:prSet/>
      <dgm:spPr/>
      <dgm:t>
        <a:bodyPr/>
        <a:lstStyle/>
        <a:p>
          <a:endParaRPr lang="en-US"/>
        </a:p>
      </dgm:t>
    </dgm:pt>
    <dgm:pt modelId="{82E14AB7-D8CE-4287-B1B6-9A0C0458EBEB}">
      <dgm:prSet phldrT="[Text]"/>
      <dgm:spPr/>
      <dgm:t>
        <a:bodyPr/>
        <a:lstStyle/>
        <a:p>
          <a:r>
            <a:rPr lang="en-US" dirty="0"/>
            <a:t>Glass is converted to &gt;90% broken glass and removed from the stream.</a:t>
          </a:r>
        </a:p>
      </dgm:t>
    </dgm:pt>
    <dgm:pt modelId="{ED1CBAE5-D104-4A6F-93EE-59A9F4CE288A}" type="parTrans" cxnId="{72BDB298-A841-4E9B-A2AD-295C69BDDCEF}">
      <dgm:prSet/>
      <dgm:spPr/>
      <dgm:t>
        <a:bodyPr/>
        <a:lstStyle/>
        <a:p>
          <a:endParaRPr lang="en-US"/>
        </a:p>
      </dgm:t>
    </dgm:pt>
    <dgm:pt modelId="{569E3E4C-8798-4DA5-AC77-CB2A99701000}" type="sibTrans" cxnId="{72BDB298-A841-4E9B-A2AD-295C69BDDCEF}">
      <dgm:prSet/>
      <dgm:spPr/>
      <dgm:t>
        <a:bodyPr/>
        <a:lstStyle/>
        <a:p>
          <a:endParaRPr lang="en-US"/>
        </a:p>
      </dgm:t>
    </dgm:pt>
    <dgm:pt modelId="{ACC88151-BB04-4876-851B-693BC3B82246}">
      <dgm:prSet phldrT="[Text]"/>
      <dgm:spPr/>
      <dgm:t>
        <a:bodyPr/>
        <a:lstStyle/>
        <a:p>
          <a:r>
            <a:rPr lang="en-US" dirty="0"/>
            <a:t>Glass Cleanup System</a:t>
          </a:r>
        </a:p>
      </dgm:t>
    </dgm:pt>
    <dgm:pt modelId="{A049100D-ED3F-46C6-9368-7C80F27AC980}" type="parTrans" cxnId="{9171023E-C798-4AA1-BB44-F16232EE0184}">
      <dgm:prSet/>
      <dgm:spPr/>
      <dgm:t>
        <a:bodyPr/>
        <a:lstStyle/>
        <a:p>
          <a:endParaRPr lang="en-US"/>
        </a:p>
      </dgm:t>
    </dgm:pt>
    <dgm:pt modelId="{F24819BB-693B-4F5F-8A45-B1FF6AA3E387}" type="sibTrans" cxnId="{9171023E-C798-4AA1-BB44-F16232EE0184}">
      <dgm:prSet/>
      <dgm:spPr/>
      <dgm:t>
        <a:bodyPr/>
        <a:lstStyle/>
        <a:p>
          <a:endParaRPr lang="en-US"/>
        </a:p>
      </dgm:t>
    </dgm:pt>
    <dgm:pt modelId="{06C7449F-EC70-4A87-8D8B-F731DA1286C1}">
      <dgm:prSet phldrT="[Text]"/>
      <dgm:spPr/>
      <dgm:t>
        <a:bodyPr/>
        <a:lstStyle/>
        <a:p>
          <a:r>
            <a:rPr lang="en-US" dirty="0"/>
            <a:t>Outbound Glass Pile</a:t>
          </a:r>
        </a:p>
      </dgm:t>
    </dgm:pt>
    <dgm:pt modelId="{40969D2D-DA10-41B6-BBAA-34E826DA768F}" type="parTrans" cxnId="{6CCEAB31-5ADD-4DE5-B085-4287A61D8C86}">
      <dgm:prSet/>
      <dgm:spPr/>
      <dgm:t>
        <a:bodyPr/>
        <a:lstStyle/>
        <a:p>
          <a:endParaRPr lang="en-US"/>
        </a:p>
      </dgm:t>
    </dgm:pt>
    <dgm:pt modelId="{28E90C9B-90F5-48A2-A363-561555CB63B3}" type="sibTrans" cxnId="{6CCEAB31-5ADD-4DE5-B085-4287A61D8C86}">
      <dgm:prSet/>
      <dgm:spPr/>
      <dgm:t>
        <a:bodyPr/>
        <a:lstStyle/>
        <a:p>
          <a:endParaRPr lang="en-US"/>
        </a:p>
      </dgm:t>
    </dgm:pt>
    <dgm:pt modelId="{1E0B3897-503D-4544-AC17-68FBA8810639}">
      <dgm:prSet phldrT="[Text]"/>
      <dgm:spPr/>
      <dgm:t>
        <a:bodyPr/>
        <a:lstStyle/>
        <a:p>
          <a:r>
            <a:rPr lang="en-US" dirty="0"/>
            <a:t>Glass and other small heavy objects w/ some small medium weight objects.</a:t>
          </a:r>
        </a:p>
      </dgm:t>
    </dgm:pt>
    <dgm:pt modelId="{C7473839-03F5-4E02-8A3D-0AA630AAA858}" type="parTrans" cxnId="{991430FC-7709-49A3-B233-238369B7F38F}">
      <dgm:prSet/>
      <dgm:spPr/>
      <dgm:t>
        <a:bodyPr/>
        <a:lstStyle/>
        <a:p>
          <a:endParaRPr lang="en-US"/>
        </a:p>
      </dgm:t>
    </dgm:pt>
    <dgm:pt modelId="{3AE7BED0-BC55-4498-AEE8-248793C35A3C}" type="sibTrans" cxnId="{991430FC-7709-49A3-B233-238369B7F38F}">
      <dgm:prSet/>
      <dgm:spPr/>
      <dgm:t>
        <a:bodyPr/>
        <a:lstStyle/>
        <a:p>
          <a:endParaRPr lang="en-US"/>
        </a:p>
      </dgm:t>
    </dgm:pt>
    <dgm:pt modelId="{B85DDBF5-478C-4E0A-9D77-CD7162484541}">
      <dgm:prSet phldrT="[Text]"/>
      <dgm:spPr/>
      <dgm:t>
        <a:bodyPr/>
        <a:lstStyle/>
        <a:p>
          <a:r>
            <a:rPr lang="en-US" dirty="0"/>
            <a:t>Both air and vibration- screening are used to remove lightweight material and fines. </a:t>
          </a:r>
        </a:p>
      </dgm:t>
    </dgm:pt>
    <dgm:pt modelId="{E0A011E9-9EFD-4450-95BC-B7A35FC35F5E}" type="parTrans" cxnId="{704549A3-A1AC-4B84-B4D6-42FB03C41B4E}">
      <dgm:prSet/>
      <dgm:spPr/>
      <dgm:t>
        <a:bodyPr/>
        <a:lstStyle/>
        <a:p>
          <a:endParaRPr lang="en-US"/>
        </a:p>
      </dgm:t>
    </dgm:pt>
    <dgm:pt modelId="{39314CF9-E006-4D97-9663-0007250A3FFB}" type="sibTrans" cxnId="{704549A3-A1AC-4B84-B4D6-42FB03C41B4E}">
      <dgm:prSet/>
      <dgm:spPr/>
      <dgm:t>
        <a:bodyPr/>
        <a:lstStyle/>
        <a:p>
          <a:endParaRPr lang="en-US"/>
        </a:p>
      </dgm:t>
    </dgm:pt>
    <dgm:pt modelId="{99498E09-F698-4F3B-AD21-A805488C0401}" type="pres">
      <dgm:prSet presAssocID="{8F1149D0-35E0-4211-AE84-46E526611614}" presName="linearFlow" presStyleCnt="0">
        <dgm:presLayoutVars>
          <dgm:dir/>
          <dgm:animLvl val="lvl"/>
          <dgm:resizeHandles val="exact"/>
        </dgm:presLayoutVars>
      </dgm:prSet>
      <dgm:spPr/>
    </dgm:pt>
    <dgm:pt modelId="{15A6684C-1300-4263-B322-5E73080B50A7}" type="pres">
      <dgm:prSet presAssocID="{40149178-3FF2-413C-B757-94FDCBC69E56}" presName="composite" presStyleCnt="0"/>
      <dgm:spPr/>
    </dgm:pt>
    <dgm:pt modelId="{B800EF98-33A7-4099-948D-B8C891C29077}" type="pres">
      <dgm:prSet presAssocID="{40149178-3FF2-413C-B757-94FDCBC69E56}" presName="parTx" presStyleLbl="node1" presStyleIdx="0" presStyleCnt="3">
        <dgm:presLayoutVars>
          <dgm:chMax val="0"/>
          <dgm:chPref val="0"/>
          <dgm:bulletEnabled val="1"/>
        </dgm:presLayoutVars>
      </dgm:prSet>
      <dgm:spPr/>
    </dgm:pt>
    <dgm:pt modelId="{C60E3ED4-5213-470B-852B-482689921B66}" type="pres">
      <dgm:prSet presAssocID="{40149178-3FF2-413C-B757-94FDCBC69E56}" presName="parSh" presStyleLbl="node1" presStyleIdx="0" presStyleCnt="3"/>
      <dgm:spPr/>
    </dgm:pt>
    <dgm:pt modelId="{2A26CE98-46D4-411A-A2A8-901C810E1EB9}" type="pres">
      <dgm:prSet presAssocID="{40149178-3FF2-413C-B757-94FDCBC69E56}" presName="desTx" presStyleLbl="fgAcc1" presStyleIdx="0" presStyleCnt="3">
        <dgm:presLayoutVars>
          <dgm:bulletEnabled val="1"/>
        </dgm:presLayoutVars>
      </dgm:prSet>
      <dgm:spPr/>
    </dgm:pt>
    <dgm:pt modelId="{37C38521-5F2E-4B41-BAC4-E1D8E4C0C53F}" type="pres">
      <dgm:prSet presAssocID="{7D75C8F1-587E-485D-923D-6DE08DC0E98D}" presName="sibTrans" presStyleLbl="sibTrans2D1" presStyleIdx="0" presStyleCnt="2"/>
      <dgm:spPr/>
    </dgm:pt>
    <dgm:pt modelId="{F4430441-2DB5-4D0D-8378-AA7C90A841B1}" type="pres">
      <dgm:prSet presAssocID="{7D75C8F1-587E-485D-923D-6DE08DC0E98D}" presName="connTx" presStyleLbl="sibTrans2D1" presStyleIdx="0" presStyleCnt="2"/>
      <dgm:spPr/>
    </dgm:pt>
    <dgm:pt modelId="{2A84DC26-CD5E-4CB7-AE0E-D3737713458D}" type="pres">
      <dgm:prSet presAssocID="{ACC88151-BB04-4876-851B-693BC3B82246}" presName="composite" presStyleCnt="0"/>
      <dgm:spPr/>
    </dgm:pt>
    <dgm:pt modelId="{50EA9E39-93F0-4004-8FC1-6A8DCD52EA4D}" type="pres">
      <dgm:prSet presAssocID="{ACC88151-BB04-4876-851B-693BC3B82246}" presName="parTx" presStyleLbl="node1" presStyleIdx="0" presStyleCnt="3">
        <dgm:presLayoutVars>
          <dgm:chMax val="0"/>
          <dgm:chPref val="0"/>
          <dgm:bulletEnabled val="1"/>
        </dgm:presLayoutVars>
      </dgm:prSet>
      <dgm:spPr/>
    </dgm:pt>
    <dgm:pt modelId="{CB5F64B4-7473-45DD-B34D-C6DB70A40F1E}" type="pres">
      <dgm:prSet presAssocID="{ACC88151-BB04-4876-851B-693BC3B82246}" presName="parSh" presStyleLbl="node1" presStyleIdx="1" presStyleCnt="3"/>
      <dgm:spPr/>
    </dgm:pt>
    <dgm:pt modelId="{F3254AC5-7CC3-4D5B-8862-96312D3D5E5B}" type="pres">
      <dgm:prSet presAssocID="{ACC88151-BB04-4876-851B-693BC3B82246}" presName="desTx" presStyleLbl="fgAcc1" presStyleIdx="1" presStyleCnt="3">
        <dgm:presLayoutVars>
          <dgm:bulletEnabled val="1"/>
        </dgm:presLayoutVars>
      </dgm:prSet>
      <dgm:spPr/>
    </dgm:pt>
    <dgm:pt modelId="{E48A47E0-F1C6-4255-96B7-BADE5BFB3D3F}" type="pres">
      <dgm:prSet presAssocID="{F24819BB-693B-4F5F-8A45-B1FF6AA3E387}" presName="sibTrans" presStyleLbl="sibTrans2D1" presStyleIdx="1" presStyleCnt="2"/>
      <dgm:spPr/>
    </dgm:pt>
    <dgm:pt modelId="{ABBE3FC9-29B0-486C-9ADD-4916D7A8D497}" type="pres">
      <dgm:prSet presAssocID="{F24819BB-693B-4F5F-8A45-B1FF6AA3E387}" presName="connTx" presStyleLbl="sibTrans2D1" presStyleIdx="1" presStyleCnt="2"/>
      <dgm:spPr/>
    </dgm:pt>
    <dgm:pt modelId="{6DDA0D7D-A761-4EF3-A907-C51E56A25EF9}" type="pres">
      <dgm:prSet presAssocID="{06C7449F-EC70-4A87-8D8B-F731DA1286C1}" presName="composite" presStyleCnt="0"/>
      <dgm:spPr/>
    </dgm:pt>
    <dgm:pt modelId="{4242EA9E-8E65-4531-A1F0-91ACD6A57E90}" type="pres">
      <dgm:prSet presAssocID="{06C7449F-EC70-4A87-8D8B-F731DA1286C1}" presName="parTx" presStyleLbl="node1" presStyleIdx="1" presStyleCnt="3">
        <dgm:presLayoutVars>
          <dgm:chMax val="0"/>
          <dgm:chPref val="0"/>
          <dgm:bulletEnabled val="1"/>
        </dgm:presLayoutVars>
      </dgm:prSet>
      <dgm:spPr/>
    </dgm:pt>
    <dgm:pt modelId="{9DB8CE99-C18E-46AC-811A-6ECA49F493BA}" type="pres">
      <dgm:prSet presAssocID="{06C7449F-EC70-4A87-8D8B-F731DA1286C1}" presName="parSh" presStyleLbl="node1" presStyleIdx="2" presStyleCnt="3"/>
      <dgm:spPr/>
    </dgm:pt>
    <dgm:pt modelId="{78680084-6088-44BB-9159-B2776A79B84B}" type="pres">
      <dgm:prSet presAssocID="{06C7449F-EC70-4A87-8D8B-F731DA1286C1}" presName="desTx" presStyleLbl="fgAcc1" presStyleIdx="2" presStyleCnt="3">
        <dgm:presLayoutVars>
          <dgm:bulletEnabled val="1"/>
        </dgm:presLayoutVars>
      </dgm:prSet>
      <dgm:spPr/>
    </dgm:pt>
  </dgm:ptLst>
  <dgm:cxnLst>
    <dgm:cxn modelId="{AFDECA8E-291A-4DB1-9793-DDA2CF13D035}" type="presOf" srcId="{F24819BB-693B-4F5F-8A45-B1FF6AA3E387}" destId="{ABBE3FC9-29B0-486C-9ADD-4916D7A8D497}" srcOrd="1" destOrd="0" presId="urn:microsoft.com/office/officeart/2005/8/layout/process3"/>
    <dgm:cxn modelId="{991430FC-7709-49A3-B233-238369B7F38F}" srcId="{06C7449F-EC70-4A87-8D8B-F731DA1286C1}" destId="{1E0B3897-503D-4544-AC17-68FBA8810639}" srcOrd="0" destOrd="0" parTransId="{C7473839-03F5-4E02-8A3D-0AA630AAA858}" sibTransId="{3AE7BED0-BC55-4498-AEE8-248793C35A3C}"/>
    <dgm:cxn modelId="{62ADB8FB-6816-431C-A33F-2CCC18AEDC53}" type="presOf" srcId="{F24819BB-693B-4F5F-8A45-B1FF6AA3E387}" destId="{E48A47E0-F1C6-4255-96B7-BADE5BFB3D3F}" srcOrd="0" destOrd="0" presId="urn:microsoft.com/office/officeart/2005/8/layout/process3"/>
    <dgm:cxn modelId="{6CCEAB31-5ADD-4DE5-B085-4287A61D8C86}" srcId="{8F1149D0-35E0-4211-AE84-46E526611614}" destId="{06C7449F-EC70-4A87-8D8B-F731DA1286C1}" srcOrd="2" destOrd="0" parTransId="{40969D2D-DA10-41B6-BBAA-34E826DA768F}" sibTransId="{28E90C9B-90F5-48A2-A363-561555CB63B3}"/>
    <dgm:cxn modelId="{0D150F94-FA7F-44AE-8589-47B36130AEF6}" type="presOf" srcId="{1E0B3897-503D-4544-AC17-68FBA8810639}" destId="{78680084-6088-44BB-9159-B2776A79B84B}" srcOrd="0" destOrd="0" presId="urn:microsoft.com/office/officeart/2005/8/layout/process3"/>
    <dgm:cxn modelId="{DCC7149D-1FF1-4053-97E2-9767F798B7BF}" srcId="{8F1149D0-35E0-4211-AE84-46E526611614}" destId="{40149178-3FF2-413C-B757-94FDCBC69E56}" srcOrd="0" destOrd="0" parTransId="{3F59818B-5FEE-4C59-BEA5-CD86CFDADAC7}" sibTransId="{7D75C8F1-587E-485D-923D-6DE08DC0E98D}"/>
    <dgm:cxn modelId="{A0399117-1A74-4A36-9C95-1633FD5150D6}" type="presOf" srcId="{B85DDBF5-478C-4E0A-9D77-CD7162484541}" destId="{F3254AC5-7CC3-4D5B-8862-96312D3D5E5B}" srcOrd="0" destOrd="0" presId="urn:microsoft.com/office/officeart/2005/8/layout/process3"/>
    <dgm:cxn modelId="{BE8779FB-F987-42DF-884F-F8089414C8A0}" type="presOf" srcId="{40149178-3FF2-413C-B757-94FDCBC69E56}" destId="{B800EF98-33A7-4099-948D-B8C891C29077}" srcOrd="0" destOrd="0" presId="urn:microsoft.com/office/officeart/2005/8/layout/process3"/>
    <dgm:cxn modelId="{E93C2074-776B-4591-8F71-CC3357F0C431}" type="presOf" srcId="{06C7449F-EC70-4A87-8D8B-F731DA1286C1}" destId="{4242EA9E-8E65-4531-A1F0-91ACD6A57E90}" srcOrd="0" destOrd="0" presId="urn:microsoft.com/office/officeart/2005/8/layout/process3"/>
    <dgm:cxn modelId="{0FEBBFBB-0AA8-4685-8CFC-42DB857BAC2D}" type="presOf" srcId="{ACC88151-BB04-4876-851B-693BC3B82246}" destId="{CB5F64B4-7473-45DD-B34D-C6DB70A40F1E}" srcOrd="1" destOrd="0" presId="urn:microsoft.com/office/officeart/2005/8/layout/process3"/>
    <dgm:cxn modelId="{72BDB298-A841-4E9B-A2AD-295C69BDDCEF}" srcId="{40149178-3FF2-413C-B757-94FDCBC69E56}" destId="{82E14AB7-D8CE-4287-B1B6-9A0C0458EBEB}" srcOrd="0" destOrd="0" parTransId="{ED1CBAE5-D104-4A6F-93EE-59A9F4CE288A}" sibTransId="{569E3E4C-8798-4DA5-AC77-CB2A99701000}"/>
    <dgm:cxn modelId="{F303ED6F-97CD-4779-8BAF-37D29A079DE7}" type="presOf" srcId="{82E14AB7-D8CE-4287-B1B6-9A0C0458EBEB}" destId="{2A26CE98-46D4-411A-A2A8-901C810E1EB9}" srcOrd="0" destOrd="0" presId="urn:microsoft.com/office/officeart/2005/8/layout/process3"/>
    <dgm:cxn modelId="{519F8AEB-391E-4021-B6CB-C5CD1B2A8094}" type="presOf" srcId="{7D75C8F1-587E-485D-923D-6DE08DC0E98D}" destId="{F4430441-2DB5-4D0D-8378-AA7C90A841B1}" srcOrd="1" destOrd="0" presId="urn:microsoft.com/office/officeart/2005/8/layout/process3"/>
    <dgm:cxn modelId="{D5A35B95-0F1D-43AD-86DD-AEFC5446180F}" type="presOf" srcId="{06C7449F-EC70-4A87-8D8B-F731DA1286C1}" destId="{9DB8CE99-C18E-46AC-811A-6ECA49F493BA}" srcOrd="1" destOrd="0" presId="urn:microsoft.com/office/officeart/2005/8/layout/process3"/>
    <dgm:cxn modelId="{9171023E-C798-4AA1-BB44-F16232EE0184}" srcId="{8F1149D0-35E0-4211-AE84-46E526611614}" destId="{ACC88151-BB04-4876-851B-693BC3B82246}" srcOrd="1" destOrd="0" parTransId="{A049100D-ED3F-46C6-9368-7C80F27AC980}" sibTransId="{F24819BB-693B-4F5F-8A45-B1FF6AA3E387}"/>
    <dgm:cxn modelId="{6A6256ED-B9BD-4AB0-BEBC-B16732FFD5C9}" type="presOf" srcId="{40149178-3FF2-413C-B757-94FDCBC69E56}" destId="{C60E3ED4-5213-470B-852B-482689921B66}" srcOrd="1" destOrd="0" presId="urn:microsoft.com/office/officeart/2005/8/layout/process3"/>
    <dgm:cxn modelId="{20BF74ED-987B-4374-91A5-D706F0119DFA}" type="presOf" srcId="{7D75C8F1-587E-485D-923D-6DE08DC0E98D}" destId="{37C38521-5F2E-4B41-BAC4-E1D8E4C0C53F}" srcOrd="0" destOrd="0" presId="urn:microsoft.com/office/officeart/2005/8/layout/process3"/>
    <dgm:cxn modelId="{E09EFB9B-5573-4D42-B1F6-BC53E37D31B7}" type="presOf" srcId="{8F1149D0-35E0-4211-AE84-46E526611614}" destId="{99498E09-F698-4F3B-AD21-A805488C0401}" srcOrd="0" destOrd="0" presId="urn:microsoft.com/office/officeart/2005/8/layout/process3"/>
    <dgm:cxn modelId="{015B29F0-B61B-4259-9104-03DFA6AB64F6}" type="presOf" srcId="{ACC88151-BB04-4876-851B-693BC3B82246}" destId="{50EA9E39-93F0-4004-8FC1-6A8DCD52EA4D}" srcOrd="0" destOrd="0" presId="urn:microsoft.com/office/officeart/2005/8/layout/process3"/>
    <dgm:cxn modelId="{704549A3-A1AC-4B84-B4D6-42FB03C41B4E}" srcId="{ACC88151-BB04-4876-851B-693BC3B82246}" destId="{B85DDBF5-478C-4E0A-9D77-CD7162484541}" srcOrd="0" destOrd="0" parTransId="{E0A011E9-9EFD-4450-95BC-B7A35FC35F5E}" sibTransId="{39314CF9-E006-4D97-9663-0007250A3FFB}"/>
    <dgm:cxn modelId="{7FE40174-9C60-4E38-AE2F-E575780146F5}" type="presParOf" srcId="{99498E09-F698-4F3B-AD21-A805488C0401}" destId="{15A6684C-1300-4263-B322-5E73080B50A7}" srcOrd="0" destOrd="0" presId="urn:microsoft.com/office/officeart/2005/8/layout/process3"/>
    <dgm:cxn modelId="{5C794995-1AE7-4F21-A865-3212A9D6F5D3}" type="presParOf" srcId="{15A6684C-1300-4263-B322-5E73080B50A7}" destId="{B800EF98-33A7-4099-948D-B8C891C29077}" srcOrd="0" destOrd="0" presId="urn:microsoft.com/office/officeart/2005/8/layout/process3"/>
    <dgm:cxn modelId="{338FC3AB-F4FE-4381-9FCA-099BB6F018B7}" type="presParOf" srcId="{15A6684C-1300-4263-B322-5E73080B50A7}" destId="{C60E3ED4-5213-470B-852B-482689921B66}" srcOrd="1" destOrd="0" presId="urn:microsoft.com/office/officeart/2005/8/layout/process3"/>
    <dgm:cxn modelId="{81D20FAD-7ED5-479C-A9EA-702A526AE0D8}" type="presParOf" srcId="{15A6684C-1300-4263-B322-5E73080B50A7}" destId="{2A26CE98-46D4-411A-A2A8-901C810E1EB9}" srcOrd="2" destOrd="0" presId="urn:microsoft.com/office/officeart/2005/8/layout/process3"/>
    <dgm:cxn modelId="{3BD4DEE4-5BA3-44D8-908B-A874DE711A4C}" type="presParOf" srcId="{99498E09-F698-4F3B-AD21-A805488C0401}" destId="{37C38521-5F2E-4B41-BAC4-E1D8E4C0C53F}" srcOrd="1" destOrd="0" presId="urn:microsoft.com/office/officeart/2005/8/layout/process3"/>
    <dgm:cxn modelId="{7F9283A6-E89B-4A8D-B6D2-6A1348C1831B}" type="presParOf" srcId="{37C38521-5F2E-4B41-BAC4-E1D8E4C0C53F}" destId="{F4430441-2DB5-4D0D-8378-AA7C90A841B1}" srcOrd="0" destOrd="0" presId="urn:microsoft.com/office/officeart/2005/8/layout/process3"/>
    <dgm:cxn modelId="{9A9B1ECA-CAEE-45F1-8A88-435B7239723C}" type="presParOf" srcId="{99498E09-F698-4F3B-AD21-A805488C0401}" destId="{2A84DC26-CD5E-4CB7-AE0E-D3737713458D}" srcOrd="2" destOrd="0" presId="urn:microsoft.com/office/officeart/2005/8/layout/process3"/>
    <dgm:cxn modelId="{C167FDCE-2802-4E08-B8C4-FD916E76CEBC}" type="presParOf" srcId="{2A84DC26-CD5E-4CB7-AE0E-D3737713458D}" destId="{50EA9E39-93F0-4004-8FC1-6A8DCD52EA4D}" srcOrd="0" destOrd="0" presId="urn:microsoft.com/office/officeart/2005/8/layout/process3"/>
    <dgm:cxn modelId="{0AF40CD9-6D25-45C9-8CBF-F4375E68D69E}" type="presParOf" srcId="{2A84DC26-CD5E-4CB7-AE0E-D3737713458D}" destId="{CB5F64B4-7473-45DD-B34D-C6DB70A40F1E}" srcOrd="1" destOrd="0" presId="urn:microsoft.com/office/officeart/2005/8/layout/process3"/>
    <dgm:cxn modelId="{5888767B-6BC4-4DA4-91B0-F2FED70642BE}" type="presParOf" srcId="{2A84DC26-CD5E-4CB7-AE0E-D3737713458D}" destId="{F3254AC5-7CC3-4D5B-8862-96312D3D5E5B}" srcOrd="2" destOrd="0" presId="urn:microsoft.com/office/officeart/2005/8/layout/process3"/>
    <dgm:cxn modelId="{B477CCF7-0F52-4497-AAED-953DDFA6F144}" type="presParOf" srcId="{99498E09-F698-4F3B-AD21-A805488C0401}" destId="{E48A47E0-F1C6-4255-96B7-BADE5BFB3D3F}" srcOrd="3" destOrd="0" presId="urn:microsoft.com/office/officeart/2005/8/layout/process3"/>
    <dgm:cxn modelId="{E979B473-C2BB-4D04-BEF4-CDA0A8867A91}" type="presParOf" srcId="{E48A47E0-F1C6-4255-96B7-BADE5BFB3D3F}" destId="{ABBE3FC9-29B0-486C-9ADD-4916D7A8D497}" srcOrd="0" destOrd="0" presId="urn:microsoft.com/office/officeart/2005/8/layout/process3"/>
    <dgm:cxn modelId="{B346FCDD-88BD-46B5-AE44-DC107A918069}" type="presParOf" srcId="{99498E09-F698-4F3B-AD21-A805488C0401}" destId="{6DDA0D7D-A761-4EF3-A907-C51E56A25EF9}" srcOrd="4" destOrd="0" presId="urn:microsoft.com/office/officeart/2005/8/layout/process3"/>
    <dgm:cxn modelId="{BBB9FE8A-7797-4418-9895-8DA7A5A531C6}" type="presParOf" srcId="{6DDA0D7D-A761-4EF3-A907-C51E56A25EF9}" destId="{4242EA9E-8E65-4531-A1F0-91ACD6A57E90}" srcOrd="0" destOrd="0" presId="urn:microsoft.com/office/officeart/2005/8/layout/process3"/>
    <dgm:cxn modelId="{0195E9BF-EC8B-443F-9598-E922A71E5192}" type="presParOf" srcId="{6DDA0D7D-A761-4EF3-A907-C51E56A25EF9}" destId="{9DB8CE99-C18E-46AC-811A-6ECA49F493BA}" srcOrd="1" destOrd="0" presId="urn:microsoft.com/office/officeart/2005/8/layout/process3"/>
    <dgm:cxn modelId="{F7BF545C-43E4-4E82-A89E-8CC2766A02E5}" type="presParOf" srcId="{6DDA0D7D-A761-4EF3-A907-C51E56A25EF9}" destId="{78680084-6088-44BB-9159-B2776A79B84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149D0-35E0-4211-AE84-46E52661161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0149178-3FF2-413C-B757-94FDCBC69E56}">
      <dgm:prSet phldrT="[Text]"/>
      <dgm:spPr/>
      <dgm:t>
        <a:bodyPr/>
        <a:lstStyle/>
        <a:p>
          <a:r>
            <a:rPr lang="en-US" dirty="0"/>
            <a:t>Glass Shipped to End Market</a:t>
          </a:r>
        </a:p>
      </dgm:t>
    </dgm:pt>
    <dgm:pt modelId="{3F59818B-5FEE-4C59-BEA5-CD86CFDADAC7}" type="parTrans" cxnId="{DCC7149D-1FF1-4053-97E2-9767F798B7BF}">
      <dgm:prSet/>
      <dgm:spPr/>
      <dgm:t>
        <a:bodyPr/>
        <a:lstStyle/>
        <a:p>
          <a:endParaRPr lang="en-US"/>
        </a:p>
      </dgm:t>
    </dgm:pt>
    <dgm:pt modelId="{7D75C8F1-587E-485D-923D-6DE08DC0E98D}" type="sibTrans" cxnId="{DCC7149D-1FF1-4053-97E2-9767F798B7BF}">
      <dgm:prSet/>
      <dgm:spPr/>
      <dgm:t>
        <a:bodyPr/>
        <a:lstStyle/>
        <a:p>
          <a:endParaRPr lang="en-US"/>
        </a:p>
      </dgm:t>
    </dgm:pt>
    <dgm:pt modelId="{82E14AB7-D8CE-4287-B1B6-9A0C0458EBEB}">
      <dgm:prSet phldrT="[Text]"/>
      <dgm:spPr/>
      <dgm:t>
        <a:bodyPr/>
        <a:lstStyle/>
        <a:p>
          <a:r>
            <a:rPr lang="en-US" dirty="0"/>
            <a:t>50% to 70% usable glass; fines (&lt;1/4” or &lt;3/8” depending on end market).  </a:t>
          </a:r>
        </a:p>
      </dgm:t>
    </dgm:pt>
    <dgm:pt modelId="{ED1CBAE5-D104-4A6F-93EE-59A9F4CE288A}" type="parTrans" cxnId="{72BDB298-A841-4E9B-A2AD-295C69BDDCEF}">
      <dgm:prSet/>
      <dgm:spPr/>
      <dgm:t>
        <a:bodyPr/>
        <a:lstStyle/>
        <a:p>
          <a:endParaRPr lang="en-US"/>
        </a:p>
      </dgm:t>
    </dgm:pt>
    <dgm:pt modelId="{569E3E4C-8798-4DA5-AC77-CB2A99701000}" type="sibTrans" cxnId="{72BDB298-A841-4E9B-A2AD-295C69BDDCEF}">
      <dgm:prSet/>
      <dgm:spPr/>
      <dgm:t>
        <a:bodyPr/>
        <a:lstStyle/>
        <a:p>
          <a:endParaRPr lang="en-US"/>
        </a:p>
      </dgm:t>
    </dgm:pt>
    <dgm:pt modelId="{99498E09-F698-4F3B-AD21-A805488C0401}" type="pres">
      <dgm:prSet presAssocID="{8F1149D0-35E0-4211-AE84-46E526611614}" presName="linearFlow" presStyleCnt="0">
        <dgm:presLayoutVars>
          <dgm:dir/>
          <dgm:animLvl val="lvl"/>
          <dgm:resizeHandles val="exact"/>
        </dgm:presLayoutVars>
      </dgm:prSet>
      <dgm:spPr/>
    </dgm:pt>
    <dgm:pt modelId="{15A6684C-1300-4263-B322-5E73080B50A7}" type="pres">
      <dgm:prSet presAssocID="{40149178-3FF2-413C-B757-94FDCBC69E56}" presName="composite" presStyleCnt="0"/>
      <dgm:spPr/>
    </dgm:pt>
    <dgm:pt modelId="{B800EF98-33A7-4099-948D-B8C891C29077}" type="pres">
      <dgm:prSet presAssocID="{40149178-3FF2-413C-B757-94FDCBC69E56}" presName="parTx" presStyleLbl="node1" presStyleIdx="0" presStyleCnt="1">
        <dgm:presLayoutVars>
          <dgm:chMax val="0"/>
          <dgm:chPref val="0"/>
          <dgm:bulletEnabled val="1"/>
        </dgm:presLayoutVars>
      </dgm:prSet>
      <dgm:spPr/>
    </dgm:pt>
    <dgm:pt modelId="{C60E3ED4-5213-470B-852B-482689921B66}" type="pres">
      <dgm:prSet presAssocID="{40149178-3FF2-413C-B757-94FDCBC69E56}" presName="parSh" presStyleLbl="node1" presStyleIdx="0" presStyleCnt="1"/>
      <dgm:spPr/>
    </dgm:pt>
    <dgm:pt modelId="{2A26CE98-46D4-411A-A2A8-901C810E1EB9}" type="pres">
      <dgm:prSet presAssocID="{40149178-3FF2-413C-B757-94FDCBC69E56}" presName="desTx" presStyleLbl="fgAcc1" presStyleIdx="0" presStyleCnt="1">
        <dgm:presLayoutVars>
          <dgm:bulletEnabled val="1"/>
        </dgm:presLayoutVars>
      </dgm:prSet>
      <dgm:spPr/>
    </dgm:pt>
  </dgm:ptLst>
  <dgm:cxnLst>
    <dgm:cxn modelId="{6A6256ED-B9BD-4AB0-BEBC-B16732FFD5C9}" type="presOf" srcId="{40149178-3FF2-413C-B757-94FDCBC69E56}" destId="{C60E3ED4-5213-470B-852B-482689921B66}" srcOrd="1" destOrd="0" presId="urn:microsoft.com/office/officeart/2005/8/layout/process3"/>
    <dgm:cxn modelId="{DCC7149D-1FF1-4053-97E2-9767F798B7BF}" srcId="{8F1149D0-35E0-4211-AE84-46E526611614}" destId="{40149178-3FF2-413C-B757-94FDCBC69E56}" srcOrd="0" destOrd="0" parTransId="{3F59818B-5FEE-4C59-BEA5-CD86CFDADAC7}" sibTransId="{7D75C8F1-587E-485D-923D-6DE08DC0E98D}"/>
    <dgm:cxn modelId="{E09EFB9B-5573-4D42-B1F6-BC53E37D31B7}" type="presOf" srcId="{8F1149D0-35E0-4211-AE84-46E526611614}" destId="{99498E09-F698-4F3B-AD21-A805488C0401}" srcOrd="0" destOrd="0" presId="urn:microsoft.com/office/officeart/2005/8/layout/process3"/>
    <dgm:cxn modelId="{BE8779FB-F987-42DF-884F-F8089414C8A0}" type="presOf" srcId="{40149178-3FF2-413C-B757-94FDCBC69E56}" destId="{B800EF98-33A7-4099-948D-B8C891C29077}" srcOrd="0" destOrd="0" presId="urn:microsoft.com/office/officeart/2005/8/layout/process3"/>
    <dgm:cxn modelId="{72BDB298-A841-4E9B-A2AD-295C69BDDCEF}" srcId="{40149178-3FF2-413C-B757-94FDCBC69E56}" destId="{82E14AB7-D8CE-4287-B1B6-9A0C0458EBEB}" srcOrd="0" destOrd="0" parTransId="{ED1CBAE5-D104-4A6F-93EE-59A9F4CE288A}" sibTransId="{569E3E4C-8798-4DA5-AC77-CB2A99701000}"/>
    <dgm:cxn modelId="{F303ED6F-97CD-4779-8BAF-37D29A079DE7}" type="presOf" srcId="{82E14AB7-D8CE-4287-B1B6-9A0C0458EBEB}" destId="{2A26CE98-46D4-411A-A2A8-901C810E1EB9}" srcOrd="0" destOrd="0" presId="urn:microsoft.com/office/officeart/2005/8/layout/process3"/>
    <dgm:cxn modelId="{7FE40174-9C60-4E38-AE2F-E575780146F5}" type="presParOf" srcId="{99498E09-F698-4F3B-AD21-A805488C0401}" destId="{15A6684C-1300-4263-B322-5E73080B50A7}" srcOrd="0" destOrd="0" presId="urn:microsoft.com/office/officeart/2005/8/layout/process3"/>
    <dgm:cxn modelId="{5C794995-1AE7-4F21-A865-3212A9D6F5D3}" type="presParOf" srcId="{15A6684C-1300-4263-B322-5E73080B50A7}" destId="{B800EF98-33A7-4099-948D-B8C891C29077}" srcOrd="0" destOrd="0" presId="urn:microsoft.com/office/officeart/2005/8/layout/process3"/>
    <dgm:cxn modelId="{338FC3AB-F4FE-4381-9FCA-099BB6F018B7}" type="presParOf" srcId="{15A6684C-1300-4263-B322-5E73080B50A7}" destId="{C60E3ED4-5213-470B-852B-482689921B66}" srcOrd="1" destOrd="0" presId="urn:microsoft.com/office/officeart/2005/8/layout/process3"/>
    <dgm:cxn modelId="{81D20FAD-7ED5-479C-A9EA-702A526AE0D8}" type="presParOf" srcId="{15A6684C-1300-4263-B322-5E73080B50A7}" destId="{2A26CE98-46D4-411A-A2A8-901C810E1EB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3ED4-5213-470B-852B-482689921B66}">
      <dsp:nvSpPr>
        <dsp:cNvPr id="0" name=""/>
        <dsp:cNvSpPr/>
      </dsp:nvSpPr>
      <dsp:spPr>
        <a:xfrm>
          <a:off x="3958" y="349497"/>
          <a:ext cx="1799756" cy="10717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Consumer Glass</a:t>
          </a:r>
        </a:p>
      </dsp:txBody>
      <dsp:txXfrm>
        <a:off x="3958" y="349497"/>
        <a:ext cx="1799756" cy="714505"/>
      </dsp:txXfrm>
    </dsp:sp>
    <dsp:sp modelId="{2A26CE98-46D4-411A-A2A8-901C810E1EB9}">
      <dsp:nvSpPr>
        <dsp:cNvPr id="0" name=""/>
        <dsp:cNvSpPr/>
      </dsp:nvSpPr>
      <dsp:spPr>
        <a:xfrm>
          <a:off x="372583" y="1064002"/>
          <a:ext cx="1799756" cy="26505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Clean, whole 3D bottles / containers.</a:t>
          </a:r>
        </a:p>
      </dsp:txBody>
      <dsp:txXfrm>
        <a:off x="425296" y="1116715"/>
        <a:ext cx="1694330" cy="2545074"/>
      </dsp:txXfrm>
    </dsp:sp>
    <dsp:sp modelId="{37C38521-5F2E-4B41-BAC4-E1D8E4C0C53F}">
      <dsp:nvSpPr>
        <dsp:cNvPr id="0" name=""/>
        <dsp:cNvSpPr/>
      </dsp:nvSpPr>
      <dsp:spPr>
        <a:xfrm>
          <a:off x="2076551" y="482706"/>
          <a:ext cx="578413" cy="4480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76551" y="572323"/>
        <a:ext cx="443987" cy="268853"/>
      </dsp:txXfrm>
    </dsp:sp>
    <dsp:sp modelId="{CB5F64B4-7473-45DD-B34D-C6DB70A40F1E}">
      <dsp:nvSpPr>
        <dsp:cNvPr id="0" name=""/>
        <dsp:cNvSpPr/>
      </dsp:nvSpPr>
      <dsp:spPr>
        <a:xfrm>
          <a:off x="2895060" y="349497"/>
          <a:ext cx="1799756" cy="1071758"/>
        </a:xfrm>
        <a:prstGeom prst="roundRect">
          <a:avLst>
            <a:gd name="adj" fmla="val 10000"/>
          </a:avLst>
        </a:prstGeom>
        <a:solidFill>
          <a:schemeClr val="accent2">
            <a:hueOff val="-1499909"/>
            <a:satOff val="-22247"/>
            <a:lumOff val="10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Single Stream</a:t>
          </a:r>
        </a:p>
      </dsp:txBody>
      <dsp:txXfrm>
        <a:off x="2895060" y="349497"/>
        <a:ext cx="1799756" cy="714505"/>
      </dsp:txXfrm>
    </dsp:sp>
    <dsp:sp modelId="{F3254AC5-7CC3-4D5B-8862-96312D3D5E5B}">
      <dsp:nvSpPr>
        <dsp:cNvPr id="0" name=""/>
        <dsp:cNvSpPr/>
      </dsp:nvSpPr>
      <dsp:spPr>
        <a:xfrm>
          <a:off x="3263685" y="1064002"/>
          <a:ext cx="1799756" cy="26505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499909"/>
              <a:satOff val="-22247"/>
              <a:lumOff val="10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Mostly whole bottles, many cracked bottles, some broken glass. </a:t>
          </a:r>
        </a:p>
      </dsp:txBody>
      <dsp:txXfrm>
        <a:off x="3316398" y="1116715"/>
        <a:ext cx="1694330" cy="2545074"/>
      </dsp:txXfrm>
    </dsp:sp>
    <dsp:sp modelId="{E48A47E0-F1C6-4255-96B7-BADE5BFB3D3F}">
      <dsp:nvSpPr>
        <dsp:cNvPr id="0" name=""/>
        <dsp:cNvSpPr/>
      </dsp:nvSpPr>
      <dsp:spPr>
        <a:xfrm>
          <a:off x="4967653" y="482706"/>
          <a:ext cx="578413" cy="448087"/>
        </a:xfrm>
        <a:prstGeom prst="rightArrow">
          <a:avLst>
            <a:gd name="adj1" fmla="val 60000"/>
            <a:gd name="adj2" fmla="val 50000"/>
          </a:avLst>
        </a:prstGeom>
        <a:solidFill>
          <a:schemeClr val="accent2">
            <a:hueOff val="-2999818"/>
            <a:satOff val="-44494"/>
            <a:lumOff val="217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67653" y="572323"/>
        <a:ext cx="443987" cy="268853"/>
      </dsp:txXfrm>
    </dsp:sp>
    <dsp:sp modelId="{9DB8CE99-C18E-46AC-811A-6ECA49F493BA}">
      <dsp:nvSpPr>
        <dsp:cNvPr id="0" name=""/>
        <dsp:cNvSpPr/>
      </dsp:nvSpPr>
      <dsp:spPr>
        <a:xfrm>
          <a:off x="5786163" y="349497"/>
          <a:ext cx="1799756" cy="1071758"/>
        </a:xfrm>
        <a:prstGeom prst="roundRect">
          <a:avLst>
            <a:gd name="adj" fmla="val 10000"/>
          </a:avLst>
        </a:prstGeom>
        <a:solidFill>
          <a:schemeClr val="accent2">
            <a:hueOff val="-2999818"/>
            <a:satOff val="-44494"/>
            <a:lumOff val="217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Container Stream</a:t>
          </a:r>
        </a:p>
      </dsp:txBody>
      <dsp:txXfrm>
        <a:off x="5786163" y="349497"/>
        <a:ext cx="1799756" cy="714505"/>
      </dsp:txXfrm>
    </dsp:sp>
    <dsp:sp modelId="{78680084-6088-44BB-9159-B2776A79B84B}">
      <dsp:nvSpPr>
        <dsp:cNvPr id="0" name=""/>
        <dsp:cNvSpPr/>
      </dsp:nvSpPr>
      <dsp:spPr>
        <a:xfrm>
          <a:off x="6154788" y="1064002"/>
          <a:ext cx="1799756" cy="26505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99818"/>
              <a:satOff val="-44494"/>
              <a:lumOff val="21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Very few whole bottles, mostly broken bottles, more broken glass.</a:t>
          </a:r>
        </a:p>
      </dsp:txBody>
      <dsp:txXfrm>
        <a:off x="6207501" y="1116715"/>
        <a:ext cx="1694330" cy="2545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3ED4-5213-470B-852B-482689921B66}">
      <dsp:nvSpPr>
        <dsp:cNvPr id="0" name=""/>
        <dsp:cNvSpPr/>
      </dsp:nvSpPr>
      <dsp:spPr>
        <a:xfrm>
          <a:off x="3958" y="328122"/>
          <a:ext cx="1799756" cy="10717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Glass Breaker / Fine Screen</a:t>
          </a:r>
        </a:p>
      </dsp:txBody>
      <dsp:txXfrm>
        <a:off x="3958" y="328122"/>
        <a:ext cx="1799756" cy="714505"/>
      </dsp:txXfrm>
    </dsp:sp>
    <dsp:sp modelId="{2A26CE98-46D4-411A-A2A8-901C810E1EB9}">
      <dsp:nvSpPr>
        <dsp:cNvPr id="0" name=""/>
        <dsp:cNvSpPr/>
      </dsp:nvSpPr>
      <dsp:spPr>
        <a:xfrm>
          <a:off x="372583" y="1042627"/>
          <a:ext cx="1799756" cy="2693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Glass is converted to &gt;90% broken glass and removed from the stream.</a:t>
          </a:r>
        </a:p>
      </dsp:txBody>
      <dsp:txXfrm>
        <a:off x="425296" y="1095340"/>
        <a:ext cx="1694330" cy="2587824"/>
      </dsp:txXfrm>
    </dsp:sp>
    <dsp:sp modelId="{37C38521-5F2E-4B41-BAC4-E1D8E4C0C53F}">
      <dsp:nvSpPr>
        <dsp:cNvPr id="0" name=""/>
        <dsp:cNvSpPr/>
      </dsp:nvSpPr>
      <dsp:spPr>
        <a:xfrm>
          <a:off x="2076551" y="461331"/>
          <a:ext cx="578413" cy="4480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76551" y="550948"/>
        <a:ext cx="443987" cy="268853"/>
      </dsp:txXfrm>
    </dsp:sp>
    <dsp:sp modelId="{CB5F64B4-7473-45DD-B34D-C6DB70A40F1E}">
      <dsp:nvSpPr>
        <dsp:cNvPr id="0" name=""/>
        <dsp:cNvSpPr/>
      </dsp:nvSpPr>
      <dsp:spPr>
        <a:xfrm>
          <a:off x="2895060" y="328122"/>
          <a:ext cx="1799756" cy="1071758"/>
        </a:xfrm>
        <a:prstGeom prst="roundRect">
          <a:avLst>
            <a:gd name="adj" fmla="val 10000"/>
          </a:avLst>
        </a:prstGeom>
        <a:solidFill>
          <a:schemeClr val="accent3">
            <a:hueOff val="-1324158"/>
            <a:satOff val="24999"/>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Glass Cleanup System</a:t>
          </a:r>
        </a:p>
      </dsp:txBody>
      <dsp:txXfrm>
        <a:off x="2895060" y="328122"/>
        <a:ext cx="1799756" cy="714505"/>
      </dsp:txXfrm>
    </dsp:sp>
    <dsp:sp modelId="{F3254AC5-7CC3-4D5B-8862-96312D3D5E5B}">
      <dsp:nvSpPr>
        <dsp:cNvPr id="0" name=""/>
        <dsp:cNvSpPr/>
      </dsp:nvSpPr>
      <dsp:spPr>
        <a:xfrm>
          <a:off x="3263685" y="1042627"/>
          <a:ext cx="1799756" cy="2693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324158"/>
              <a:satOff val="2499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Both air and vibration- screening are used to remove lightweight material and fines. </a:t>
          </a:r>
        </a:p>
      </dsp:txBody>
      <dsp:txXfrm>
        <a:off x="3316398" y="1095340"/>
        <a:ext cx="1694330" cy="2587824"/>
      </dsp:txXfrm>
    </dsp:sp>
    <dsp:sp modelId="{E48A47E0-F1C6-4255-96B7-BADE5BFB3D3F}">
      <dsp:nvSpPr>
        <dsp:cNvPr id="0" name=""/>
        <dsp:cNvSpPr/>
      </dsp:nvSpPr>
      <dsp:spPr>
        <a:xfrm>
          <a:off x="4967653" y="461331"/>
          <a:ext cx="578413" cy="448087"/>
        </a:xfrm>
        <a:prstGeom prst="rightArrow">
          <a:avLst>
            <a:gd name="adj1" fmla="val 60000"/>
            <a:gd name="adj2" fmla="val 50000"/>
          </a:avLst>
        </a:prstGeom>
        <a:solidFill>
          <a:schemeClr val="accent3">
            <a:hueOff val="-2648317"/>
            <a:satOff val="49999"/>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67653" y="550948"/>
        <a:ext cx="443987" cy="268853"/>
      </dsp:txXfrm>
    </dsp:sp>
    <dsp:sp modelId="{9DB8CE99-C18E-46AC-811A-6ECA49F493BA}">
      <dsp:nvSpPr>
        <dsp:cNvPr id="0" name=""/>
        <dsp:cNvSpPr/>
      </dsp:nvSpPr>
      <dsp:spPr>
        <a:xfrm>
          <a:off x="5786163" y="328122"/>
          <a:ext cx="1799756" cy="1071758"/>
        </a:xfrm>
        <a:prstGeom prst="roundRect">
          <a:avLst>
            <a:gd name="adj" fmla="val 10000"/>
          </a:avLst>
        </a:prstGeom>
        <a:solidFill>
          <a:schemeClr val="accent3">
            <a:hueOff val="-2648317"/>
            <a:satOff val="49999"/>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Outbound Glass Pile</a:t>
          </a:r>
        </a:p>
      </dsp:txBody>
      <dsp:txXfrm>
        <a:off x="5786163" y="328122"/>
        <a:ext cx="1799756" cy="714505"/>
      </dsp:txXfrm>
    </dsp:sp>
    <dsp:sp modelId="{78680084-6088-44BB-9159-B2776A79B84B}">
      <dsp:nvSpPr>
        <dsp:cNvPr id="0" name=""/>
        <dsp:cNvSpPr/>
      </dsp:nvSpPr>
      <dsp:spPr>
        <a:xfrm>
          <a:off x="6154788" y="1042627"/>
          <a:ext cx="1799756" cy="2693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648317"/>
              <a:satOff val="49999"/>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Glass and other small heavy objects w/ some small medium weight objects.</a:t>
          </a:r>
        </a:p>
      </dsp:txBody>
      <dsp:txXfrm>
        <a:off x="6207501" y="1095340"/>
        <a:ext cx="1694330" cy="2587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3ED4-5213-470B-852B-482689921B66}">
      <dsp:nvSpPr>
        <dsp:cNvPr id="0" name=""/>
        <dsp:cNvSpPr/>
      </dsp:nvSpPr>
      <dsp:spPr>
        <a:xfrm>
          <a:off x="0" y="23475"/>
          <a:ext cx="2417439" cy="13599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Glass Shipped to End Market</a:t>
          </a:r>
        </a:p>
      </dsp:txBody>
      <dsp:txXfrm>
        <a:off x="0" y="23475"/>
        <a:ext cx="2417439" cy="906649"/>
      </dsp:txXfrm>
    </dsp:sp>
    <dsp:sp modelId="{2A26CE98-46D4-411A-A2A8-901C810E1EB9}">
      <dsp:nvSpPr>
        <dsp:cNvPr id="0" name=""/>
        <dsp:cNvSpPr/>
      </dsp:nvSpPr>
      <dsp:spPr>
        <a:xfrm>
          <a:off x="495138" y="930124"/>
          <a:ext cx="2417439" cy="311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50% to 70% usable glass; fines (&lt;1/4” or &lt;3/8” depending on end market).  </a:t>
          </a:r>
        </a:p>
      </dsp:txBody>
      <dsp:txXfrm>
        <a:off x="565942" y="1000928"/>
        <a:ext cx="2275831" cy="29687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xfrm>
            <a:off x="0" y="0"/>
            <a:ext cx="3066733" cy="468154"/>
          </a:xfrm>
          <a:prstGeom prst="rect">
            <a:avLst/>
          </a:prstGeom>
          <a:noFill/>
          <a:ln w="9525">
            <a:noFill/>
            <a:miter lim="800000"/>
          </a:ln>
          <a:effectLst/>
        </p:spPr>
        <p:txBody>
          <a:bodyPr vert="horz" wrap="square" lIns="234838" tIns="234838" rIns="93935" bIns="46968" numCol="1" anchor="t" anchorCtr="0" compatLnSpc="1">
            <a:prstTxWarp prst="textNoShape">
              <a:avLst/>
            </a:prstTxWarp>
          </a:bodyPr>
          <a:lstStyle>
            <a:lvl1pPr>
              <a:lnSpc>
                <a:spcPct val="100000"/>
              </a:lnSpc>
              <a:buFontTx/>
              <a:buNone/>
              <a:defRPr sz="800">
                <a:ea typeface="+mn-ea"/>
              </a:defRPr>
            </a:lvl1pPr>
          </a:lstStyle>
          <a:p>
            <a:pPr>
              <a:defRPr/>
            </a:pPr>
            <a:endParaRPr lang="en-US"/>
          </a:p>
        </p:txBody>
      </p:sp>
      <p:sp>
        <p:nvSpPr>
          <p:cNvPr id="67587" name="Rectangle 3"/>
          <p:cNvSpPr>
            <a:spLocks noGrp="1" noChangeArrowheads="1"/>
          </p:cNvSpPr>
          <p:nvPr>
            <p:ph type="dt" sz="quarter" idx="1"/>
          </p:nvPr>
        </p:nvSpPr>
        <p:spPr>
          <a:xfrm>
            <a:off x="4008704" y="0"/>
            <a:ext cx="3066733" cy="468154"/>
          </a:xfrm>
          <a:prstGeom prst="rect">
            <a:avLst/>
          </a:prstGeom>
          <a:noFill/>
          <a:ln w="9525">
            <a:noFill/>
            <a:miter lim="800000"/>
          </a:ln>
          <a:effectLst/>
        </p:spPr>
        <p:txBody>
          <a:bodyPr vert="horz" wrap="square" lIns="93935" tIns="234838" rIns="234838" bIns="46968" numCol="1" anchor="t" anchorCtr="0" compatLnSpc="1">
            <a:prstTxWarp prst="textNoShape">
              <a:avLst/>
            </a:prstTxWarp>
          </a:bodyPr>
          <a:lstStyle>
            <a:lvl1pPr algn="r">
              <a:lnSpc>
                <a:spcPct val="100000"/>
              </a:lnSpc>
              <a:buFontTx/>
              <a:buNone/>
              <a:defRPr sz="800">
                <a:ea typeface="+mn-ea"/>
              </a:defRPr>
            </a:lvl1pPr>
          </a:lstStyle>
          <a:p>
            <a:pPr>
              <a:defRPr/>
            </a:pPr>
            <a:endParaRPr lang="en-US"/>
          </a:p>
        </p:txBody>
      </p:sp>
      <p:sp>
        <p:nvSpPr>
          <p:cNvPr id="67588" name="Rectangle 4"/>
          <p:cNvSpPr>
            <a:spLocks noGrp="1" noChangeArrowheads="1"/>
          </p:cNvSpPr>
          <p:nvPr>
            <p:ph type="ftr" sz="quarter" idx="2"/>
          </p:nvPr>
        </p:nvSpPr>
        <p:spPr>
          <a:xfrm>
            <a:off x="0" y="8893296"/>
            <a:ext cx="3066733" cy="468154"/>
          </a:xfrm>
          <a:prstGeom prst="rect">
            <a:avLst/>
          </a:prstGeom>
          <a:noFill/>
          <a:ln w="9525">
            <a:noFill/>
            <a:miter lim="800000"/>
          </a:ln>
          <a:effectLst/>
        </p:spPr>
        <p:txBody>
          <a:bodyPr vert="horz" wrap="square" lIns="234838" tIns="46968" rIns="93935" bIns="234838" numCol="1" anchor="b" anchorCtr="0" compatLnSpc="1">
            <a:prstTxWarp prst="textNoShape">
              <a:avLst/>
            </a:prstTxWarp>
          </a:bodyPr>
          <a:lstStyle>
            <a:lvl1pPr>
              <a:lnSpc>
                <a:spcPct val="100000"/>
              </a:lnSpc>
              <a:buFontTx/>
              <a:buNone/>
              <a:defRPr sz="800">
                <a:ea typeface="+mn-ea"/>
              </a:defRPr>
            </a:lvl1pPr>
          </a:lstStyle>
          <a:p>
            <a:pPr>
              <a:defRPr/>
            </a:pPr>
            <a:endParaRPr lang="en-US"/>
          </a:p>
        </p:txBody>
      </p:sp>
      <p:sp>
        <p:nvSpPr>
          <p:cNvPr id="67589" name="Rectangle 5"/>
          <p:cNvSpPr>
            <a:spLocks noGrp="1" noChangeArrowheads="1"/>
          </p:cNvSpPr>
          <p:nvPr>
            <p:ph type="sldNum" sz="quarter" idx="3"/>
          </p:nvPr>
        </p:nvSpPr>
        <p:spPr>
          <a:xfrm>
            <a:off x="4010342" y="8894921"/>
            <a:ext cx="3066733" cy="468154"/>
          </a:xfrm>
          <a:prstGeom prst="rect">
            <a:avLst/>
          </a:prstGeom>
          <a:noFill/>
          <a:ln w="9525">
            <a:noFill/>
            <a:miter lim="800000"/>
          </a:ln>
          <a:effectLst/>
        </p:spPr>
        <p:txBody>
          <a:bodyPr vert="horz" wrap="square" lIns="93935" tIns="46968" rIns="234838" bIns="234838" numCol="1" anchor="b" anchorCtr="0" compatLnSpc="1">
            <a:prstTxWarp prst="textNoShape">
              <a:avLst/>
            </a:prstTxWarp>
          </a:bodyPr>
          <a:lstStyle>
            <a:lvl1pPr algn="r">
              <a:lnSpc>
                <a:spcPct val="100000"/>
              </a:lnSpc>
              <a:buFontTx/>
              <a:buNone/>
              <a:defRPr sz="800"/>
            </a:lvl1pPr>
          </a:lstStyle>
          <a:p>
            <a:fld id="{04D614A5-2B94-41D7-9DF5-5123FE13A291}" type="slidenum">
              <a:rPr lang="en-US"/>
              <a:t>‹#›</a:t>
            </a:fld>
            <a:endParaRPr lang="en-US"/>
          </a:p>
        </p:txBody>
      </p:sp>
    </p:spTree>
    <p:extLst>
      <p:ext uri="{BB962C8B-B14F-4D97-AF65-F5344CB8AC3E}">
        <p14:creationId xmlns:p14="http://schemas.microsoft.com/office/powerpoint/2010/main" val="3631714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xfrm>
            <a:off x="0" y="0"/>
            <a:ext cx="3066733" cy="468154"/>
          </a:xfrm>
          <a:prstGeom prst="rect">
            <a:avLst/>
          </a:prstGeom>
          <a:noFill/>
          <a:ln w="9525">
            <a:noFill/>
            <a:miter lim="800000"/>
          </a:ln>
          <a:effectLst/>
        </p:spPr>
        <p:txBody>
          <a:bodyPr vert="horz" wrap="square" lIns="234838" tIns="234838" rIns="93935" bIns="46968" numCol="1" anchor="t" anchorCtr="0" compatLnSpc="1">
            <a:prstTxWarp prst="textNoShape">
              <a:avLst/>
            </a:prstTxWarp>
          </a:bodyPr>
          <a:lstStyle>
            <a:lvl1pPr>
              <a:lnSpc>
                <a:spcPct val="100000"/>
              </a:lnSpc>
              <a:buFontTx/>
              <a:buNone/>
              <a:defRPr sz="800">
                <a:ea typeface="+mn-ea"/>
              </a:defRPr>
            </a:lvl1pPr>
          </a:lstStyle>
          <a:p>
            <a:pPr>
              <a:defRPr/>
            </a:pPr>
            <a:endParaRPr lang="en-US"/>
          </a:p>
        </p:txBody>
      </p:sp>
      <p:sp>
        <p:nvSpPr>
          <p:cNvPr id="69635" name="Rectangle 3"/>
          <p:cNvSpPr>
            <a:spLocks noGrp="1" noChangeArrowheads="1"/>
          </p:cNvSpPr>
          <p:nvPr>
            <p:ph type="dt" idx="1"/>
          </p:nvPr>
        </p:nvSpPr>
        <p:spPr>
          <a:xfrm>
            <a:off x="4008704" y="0"/>
            <a:ext cx="3066733" cy="468154"/>
          </a:xfrm>
          <a:prstGeom prst="rect">
            <a:avLst/>
          </a:prstGeom>
          <a:noFill/>
          <a:ln w="9525">
            <a:noFill/>
            <a:miter lim="800000"/>
          </a:ln>
          <a:effectLst/>
        </p:spPr>
        <p:txBody>
          <a:bodyPr vert="horz" wrap="square" lIns="93935" tIns="234838" rIns="234838" bIns="46968" numCol="1" anchor="t" anchorCtr="0" compatLnSpc="1">
            <a:prstTxWarp prst="textNoShape">
              <a:avLst/>
            </a:prstTxWarp>
          </a:bodyPr>
          <a:lstStyle>
            <a:lvl1pPr algn="r">
              <a:lnSpc>
                <a:spcPct val="100000"/>
              </a:lnSpc>
              <a:buFontTx/>
              <a:buNone/>
              <a:defRPr sz="80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a:xfrm>
            <a:off x="1198563" y="703263"/>
            <a:ext cx="4679950" cy="3509962"/>
          </a:xfrm>
          <a:prstGeom prst="rect">
            <a:avLst/>
          </a:prstGeom>
          <a:noFill/>
          <a:ln w="9525">
            <a:solidFill>
              <a:srgbClr val="000000"/>
            </a:solidFill>
            <a:miter lim="800000"/>
          </a:ln>
        </p:spPr>
      </p:sp>
      <p:sp>
        <p:nvSpPr>
          <p:cNvPr id="69637" name="Rectangle 5"/>
          <p:cNvSpPr>
            <a:spLocks noGrp="1" noChangeArrowheads="1"/>
          </p:cNvSpPr>
          <p:nvPr>
            <p:ph type="body" sz="quarter" idx="3"/>
          </p:nvPr>
        </p:nvSpPr>
        <p:spPr>
          <a:xfrm>
            <a:off x="1179514" y="4447461"/>
            <a:ext cx="4716412" cy="4213384"/>
          </a:xfrm>
          <a:prstGeom prst="rect">
            <a:avLst/>
          </a:prstGeom>
          <a:noFill/>
          <a:ln w="9525">
            <a:noFill/>
            <a:miter lim="800000"/>
          </a:ln>
          <a:effectLst/>
        </p:spPr>
        <p:txBody>
          <a:bodyPr vert="horz" wrap="square" lIns="93935" tIns="46968" rIns="93935"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a:xfrm>
            <a:off x="0" y="8893296"/>
            <a:ext cx="3066733" cy="468154"/>
          </a:xfrm>
          <a:prstGeom prst="rect">
            <a:avLst/>
          </a:prstGeom>
          <a:noFill/>
          <a:ln w="9525">
            <a:noFill/>
            <a:miter lim="800000"/>
          </a:ln>
          <a:effectLst/>
        </p:spPr>
        <p:txBody>
          <a:bodyPr vert="horz" wrap="square" lIns="234838" tIns="46968" rIns="93935" bIns="234838" numCol="1" anchor="b" anchorCtr="0" compatLnSpc="1">
            <a:prstTxWarp prst="textNoShape">
              <a:avLst/>
            </a:prstTxWarp>
          </a:bodyPr>
          <a:lstStyle>
            <a:lvl1pPr>
              <a:lnSpc>
                <a:spcPct val="100000"/>
              </a:lnSpc>
              <a:buFontTx/>
              <a:buNone/>
              <a:defRPr sz="800">
                <a:ea typeface="+mn-ea"/>
              </a:defRPr>
            </a:lvl1pPr>
          </a:lstStyle>
          <a:p>
            <a:pPr>
              <a:defRPr/>
            </a:pPr>
            <a:endParaRPr lang="en-US"/>
          </a:p>
        </p:txBody>
      </p:sp>
      <p:sp>
        <p:nvSpPr>
          <p:cNvPr id="69639" name="Rectangle 7"/>
          <p:cNvSpPr>
            <a:spLocks noGrp="1" noChangeArrowheads="1"/>
          </p:cNvSpPr>
          <p:nvPr>
            <p:ph type="sldNum" sz="quarter" idx="5"/>
          </p:nvPr>
        </p:nvSpPr>
        <p:spPr>
          <a:xfrm>
            <a:off x="4008704" y="8893296"/>
            <a:ext cx="3066733" cy="468154"/>
          </a:xfrm>
          <a:prstGeom prst="rect">
            <a:avLst/>
          </a:prstGeom>
          <a:noFill/>
          <a:ln w="9525">
            <a:noFill/>
            <a:miter lim="800000"/>
          </a:ln>
          <a:effectLst/>
        </p:spPr>
        <p:txBody>
          <a:bodyPr vert="horz" wrap="square" lIns="93935" tIns="46968" rIns="234838" bIns="234838" numCol="1" anchor="b" anchorCtr="0" compatLnSpc="1">
            <a:prstTxWarp prst="textNoShape">
              <a:avLst/>
            </a:prstTxWarp>
          </a:bodyPr>
          <a:lstStyle>
            <a:lvl1pPr algn="r">
              <a:lnSpc>
                <a:spcPct val="100000"/>
              </a:lnSpc>
              <a:buFontTx/>
              <a:buNone/>
              <a:defRPr sz="800"/>
            </a:lvl1pPr>
          </a:lstStyle>
          <a:p>
            <a:fld id="{DE49CFE7-E9F0-4EBC-8043-47A343F338AD}" type="slidenum">
              <a:rPr lang="en-US"/>
              <a:t>‹#›</a:t>
            </a:fld>
            <a:endParaRPr lang="en-US"/>
          </a:p>
        </p:txBody>
      </p:sp>
    </p:spTree>
    <p:extLst>
      <p:ext uri="{BB962C8B-B14F-4D97-AF65-F5344CB8AC3E}">
        <p14:creationId xmlns:p14="http://schemas.microsoft.com/office/powerpoint/2010/main" val="883178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800" kern="1200">
        <a:solidFill>
          <a:schemeClr val="tx1"/>
        </a:solidFill>
        <a:latin typeface="Trebuchet MS" charset="0"/>
        <a:ea typeface="ＭＳ Ｐゴシック" charset="-128"/>
        <a:cs typeface="+mn-cs"/>
      </a:defRPr>
    </a:lvl1pPr>
    <a:lvl2pPr marL="457200" algn="l" rtl="0" eaLnBrk="0" fontAlgn="base" hangingPunct="0">
      <a:spcBef>
        <a:spcPct val="30000"/>
      </a:spcBef>
      <a:spcAft>
        <a:spcPct val="0"/>
      </a:spcAft>
      <a:defRPr sz="800" kern="1200">
        <a:solidFill>
          <a:schemeClr val="tx1"/>
        </a:solidFill>
        <a:latin typeface="Trebuchet MS" charset="0"/>
        <a:ea typeface="ＭＳ Ｐゴシック" charset="-128"/>
        <a:cs typeface="+mn-cs"/>
      </a:defRPr>
    </a:lvl2pPr>
    <a:lvl3pPr marL="914400" algn="l" rtl="0" eaLnBrk="0" fontAlgn="base" hangingPunct="0">
      <a:spcBef>
        <a:spcPct val="30000"/>
      </a:spcBef>
      <a:spcAft>
        <a:spcPct val="0"/>
      </a:spcAft>
      <a:defRPr sz="800" kern="1200">
        <a:solidFill>
          <a:schemeClr val="tx1"/>
        </a:solidFill>
        <a:latin typeface="Trebuchet MS" charset="0"/>
        <a:ea typeface="ＭＳ Ｐゴシック" charset="-128"/>
        <a:cs typeface="+mn-cs"/>
      </a:defRPr>
    </a:lvl3pPr>
    <a:lvl4pPr marL="1371600" algn="l" rtl="0" eaLnBrk="0" fontAlgn="base" hangingPunct="0">
      <a:spcBef>
        <a:spcPct val="30000"/>
      </a:spcBef>
      <a:spcAft>
        <a:spcPct val="0"/>
      </a:spcAft>
      <a:defRPr sz="800" kern="1200">
        <a:solidFill>
          <a:schemeClr val="tx1"/>
        </a:solidFill>
        <a:latin typeface="Trebuchet MS" charset="0"/>
        <a:ea typeface="ＭＳ Ｐゴシック" charset="-128"/>
        <a:cs typeface="+mn-cs"/>
      </a:defRPr>
    </a:lvl4pPr>
    <a:lvl5pPr marL="1828800" algn="l" rtl="0" eaLnBrk="0" fontAlgn="base" hangingPunct="0">
      <a:spcBef>
        <a:spcPct val="30000"/>
      </a:spcBef>
      <a:spcAft>
        <a:spcPct val="0"/>
      </a:spcAft>
      <a:defRPr sz="800" kern="1200">
        <a:solidFill>
          <a:schemeClr val="tx1"/>
        </a:solidFill>
        <a:latin typeface="Trebuchet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a:t>
            </a:fld>
            <a:endParaRPr lang="en-US"/>
          </a:p>
        </p:txBody>
      </p:sp>
    </p:spTree>
    <p:extLst>
      <p:ext uri="{BB962C8B-B14F-4D97-AF65-F5344CB8AC3E}">
        <p14:creationId xmlns:p14="http://schemas.microsoft.com/office/powerpoint/2010/main" val="11630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10</a:t>
            </a:fld>
            <a:endParaRPr lang="en-US"/>
          </a:p>
        </p:txBody>
      </p:sp>
    </p:spTree>
    <p:extLst>
      <p:ext uri="{BB962C8B-B14F-4D97-AF65-F5344CB8AC3E}">
        <p14:creationId xmlns:p14="http://schemas.microsoft.com/office/powerpoint/2010/main" val="160936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11</a:t>
            </a:fld>
            <a:endParaRPr lang="en-US"/>
          </a:p>
        </p:txBody>
      </p:sp>
    </p:spTree>
    <p:extLst>
      <p:ext uri="{BB962C8B-B14F-4D97-AF65-F5344CB8AC3E}">
        <p14:creationId xmlns:p14="http://schemas.microsoft.com/office/powerpoint/2010/main" val="119543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12</a:t>
            </a:fld>
            <a:endParaRPr lang="en-US"/>
          </a:p>
        </p:txBody>
      </p:sp>
    </p:spTree>
    <p:extLst>
      <p:ext uri="{BB962C8B-B14F-4D97-AF65-F5344CB8AC3E}">
        <p14:creationId xmlns:p14="http://schemas.microsoft.com/office/powerpoint/2010/main" val="305557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13</a:t>
            </a:fld>
            <a:endParaRPr lang="en-US"/>
          </a:p>
        </p:txBody>
      </p:sp>
    </p:spTree>
    <p:extLst>
      <p:ext uri="{BB962C8B-B14F-4D97-AF65-F5344CB8AC3E}">
        <p14:creationId xmlns:p14="http://schemas.microsoft.com/office/powerpoint/2010/main" val="424622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14</a:t>
            </a:fld>
            <a:endParaRPr lang="en-US"/>
          </a:p>
        </p:txBody>
      </p:sp>
    </p:spTree>
    <p:extLst>
      <p:ext uri="{BB962C8B-B14F-4D97-AF65-F5344CB8AC3E}">
        <p14:creationId xmlns:p14="http://schemas.microsoft.com/office/powerpoint/2010/main" val="11845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15</a:t>
            </a:fld>
            <a:endParaRPr lang="en-US"/>
          </a:p>
        </p:txBody>
      </p:sp>
    </p:spTree>
    <p:extLst>
      <p:ext uri="{BB962C8B-B14F-4D97-AF65-F5344CB8AC3E}">
        <p14:creationId xmlns:p14="http://schemas.microsoft.com/office/powerpoint/2010/main" val="18206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526" y="4355211"/>
            <a:ext cx="6817785" cy="4869493"/>
          </a:xfrm>
        </p:spPr>
        <p:txBody>
          <a:bodyPr/>
          <a:lstStyle/>
          <a:p>
            <a:pPr>
              <a:lnSpc>
                <a:spcPct val="110000"/>
              </a:lnSpc>
            </a:pPr>
            <a:r>
              <a:rPr lang="en-US" sz="1400" b="1" u="sng" dirty="0"/>
              <a:t>Let’s start with glass.  </a:t>
            </a:r>
          </a:p>
          <a:p>
            <a:pPr>
              <a:lnSpc>
                <a:spcPct val="110000"/>
              </a:lnSpc>
            </a:pPr>
            <a:r>
              <a:rPr lang="en-US" sz="1400" b="1" dirty="0"/>
              <a:t>The first rule is to know the facts around these topics.  </a:t>
            </a:r>
            <a:r>
              <a:rPr lang="en-US" sz="1400" dirty="0"/>
              <a:t>Glass makes up a meaningful portion of the waste stream and a significant portion of the </a:t>
            </a:r>
            <a:r>
              <a:rPr lang="en-US" sz="1400" b="1" dirty="0"/>
              <a:t>recycling stream </a:t>
            </a:r>
            <a:r>
              <a:rPr lang="en-US" sz="1400" dirty="0"/>
              <a:t>– 17%-18% on average.  Cities with high recycling goals will have a tough time meeting their recycling goals without glass…. And with less paper and more lighter plastic in the waste stream, glass makes up a growing percentage of the MRF stream.</a:t>
            </a:r>
          </a:p>
          <a:p>
            <a:pPr>
              <a:lnSpc>
                <a:spcPct val="110000"/>
              </a:lnSpc>
            </a:pPr>
            <a:r>
              <a:rPr lang="en-US" sz="1400" b="1" dirty="0"/>
              <a:t>So if we are going to talk about glass coming out of the system, we’ll need to be prepared to talk about recycling goals.   It’s important to understand local policies and goals when talking about glass recycling programs in local communities. </a:t>
            </a:r>
          </a:p>
          <a:p>
            <a:pPr>
              <a:lnSpc>
                <a:spcPct val="110000"/>
              </a:lnSpc>
            </a:pPr>
            <a:r>
              <a:rPr lang="en-US" sz="1400" b="1" u="sng" dirty="0"/>
              <a:t>Other important facts about glass: </a:t>
            </a:r>
          </a:p>
          <a:p>
            <a:pPr>
              <a:lnSpc>
                <a:spcPct val="110000"/>
              </a:lnSpc>
            </a:pPr>
            <a:r>
              <a:rPr lang="en-US" sz="1400" b="1" dirty="0"/>
              <a:t>Glass beneficiation.  </a:t>
            </a:r>
            <a:r>
              <a:rPr lang="en-US" sz="1400" dirty="0"/>
              <a:t>Glass flows from MRFs to beneficiation plants for sorting, crushing and cleaning before delivery to the bottle manufacturers. These are not located everywhere.  In some areas of the country, there are markets for glass recycling – and in other areas, there simply are not.   Transparency in messaging around glass end markets is important. </a:t>
            </a:r>
          </a:p>
          <a:p>
            <a:pPr>
              <a:lnSpc>
                <a:spcPct val="110000"/>
              </a:lnSpc>
            </a:pPr>
            <a:r>
              <a:rPr lang="en-US" sz="1400" b="1" dirty="0"/>
              <a:t>The inelasticity of glass supply impacts markets.  </a:t>
            </a:r>
            <a:r>
              <a:rPr lang="en-US" sz="1400" dirty="0"/>
              <a:t>Constant supply from curbside collection combined with uneven demand creates imbalanced markets across the U.S.  Whether there are markets or not, glass in curbside programs keeps coming. </a:t>
            </a:r>
          </a:p>
          <a:p>
            <a:endParaRPr lang="en-US" sz="1400" dirty="0"/>
          </a:p>
        </p:txBody>
      </p:sp>
      <p:sp>
        <p:nvSpPr>
          <p:cNvPr id="4" name="Slide Number Placeholder 3"/>
          <p:cNvSpPr>
            <a:spLocks noGrp="1"/>
          </p:cNvSpPr>
          <p:nvPr>
            <p:ph type="sldNum" sz="quarter" idx="10"/>
          </p:nvPr>
        </p:nvSpPr>
        <p:spPr/>
        <p:txBody>
          <a:bodyPr/>
          <a:lstStyle/>
          <a:p>
            <a:fld id="{DE49CFE7-E9F0-4EBC-8043-47A343F338AD}" type="slidenum">
              <a:rPr lang="en-US" smtClean="0"/>
              <a:t>2</a:t>
            </a:fld>
            <a:endParaRPr lang="en-US" dirty="0"/>
          </a:p>
        </p:txBody>
      </p:sp>
    </p:spTree>
    <p:extLst>
      <p:ext uri="{BB962C8B-B14F-4D97-AF65-F5344CB8AC3E}">
        <p14:creationId xmlns:p14="http://schemas.microsoft.com/office/powerpoint/2010/main" val="301772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526" y="4355211"/>
            <a:ext cx="6817785" cy="4869493"/>
          </a:xfrm>
        </p:spPr>
        <p:txBody>
          <a:bodyPr/>
          <a:lstStyle/>
          <a:p>
            <a:pPr>
              <a:lnSpc>
                <a:spcPct val="110000"/>
              </a:lnSpc>
            </a:pPr>
            <a:r>
              <a:rPr lang="en-US" sz="1400" b="1" u="sng" dirty="0"/>
              <a:t>Let’s start with glass.  </a:t>
            </a:r>
          </a:p>
          <a:p>
            <a:pPr>
              <a:lnSpc>
                <a:spcPct val="110000"/>
              </a:lnSpc>
            </a:pPr>
            <a:r>
              <a:rPr lang="en-US" sz="1400" b="1" dirty="0"/>
              <a:t>The first rule is to know the facts around these topics.  </a:t>
            </a:r>
            <a:r>
              <a:rPr lang="en-US" sz="1400" dirty="0"/>
              <a:t>Glass makes up a meaningful portion of the waste stream and a significant portion of the </a:t>
            </a:r>
            <a:r>
              <a:rPr lang="en-US" sz="1400" b="1" dirty="0"/>
              <a:t>recycling stream </a:t>
            </a:r>
            <a:r>
              <a:rPr lang="en-US" sz="1400" dirty="0"/>
              <a:t>– 17%-18% on average.  Cities with high recycling goals will have a tough time meeting their recycling goals without glass…. And with less paper and more lighter plastic in the waste stream, glass makes up a growing percentage of the MRF stream.</a:t>
            </a:r>
          </a:p>
          <a:p>
            <a:pPr>
              <a:lnSpc>
                <a:spcPct val="110000"/>
              </a:lnSpc>
            </a:pPr>
            <a:r>
              <a:rPr lang="en-US" sz="1400" b="1" dirty="0"/>
              <a:t>So if we are going to talk about glass coming out of the system, we’ll need to be prepared to talk about recycling goals.   It’s important to understand local policies and goals when talking about glass recycling programs in local communities. </a:t>
            </a:r>
          </a:p>
          <a:p>
            <a:pPr>
              <a:lnSpc>
                <a:spcPct val="110000"/>
              </a:lnSpc>
            </a:pPr>
            <a:r>
              <a:rPr lang="en-US" sz="1400" b="1" u="sng" dirty="0"/>
              <a:t>Other important facts about glass: </a:t>
            </a:r>
          </a:p>
          <a:p>
            <a:pPr>
              <a:lnSpc>
                <a:spcPct val="110000"/>
              </a:lnSpc>
            </a:pPr>
            <a:r>
              <a:rPr lang="en-US" sz="1400" b="1" dirty="0"/>
              <a:t>Glass beneficiation.  </a:t>
            </a:r>
            <a:r>
              <a:rPr lang="en-US" sz="1400" dirty="0"/>
              <a:t>Glass flows from MRFs to beneficiation plants for sorting, crushing and cleaning before delivery to the bottle manufacturers. These are not located everywhere.  In some areas of the country, there are markets for glass recycling – and in other areas, there simply are not.   Transparency in messaging around glass end markets is important. </a:t>
            </a:r>
          </a:p>
          <a:p>
            <a:pPr>
              <a:lnSpc>
                <a:spcPct val="110000"/>
              </a:lnSpc>
            </a:pPr>
            <a:r>
              <a:rPr lang="en-US" sz="1400" b="1" dirty="0"/>
              <a:t>The inelasticity of glass supply impacts markets.  </a:t>
            </a:r>
            <a:r>
              <a:rPr lang="en-US" sz="1400" dirty="0"/>
              <a:t>Constant supply from curbside collection combined with uneven demand creates imbalanced markets across the U.S.  Whether there are markets or not, glass in curbside programs keeps coming. </a:t>
            </a:r>
          </a:p>
          <a:p>
            <a:endParaRPr lang="en-US" sz="1400" dirty="0"/>
          </a:p>
        </p:txBody>
      </p:sp>
      <p:sp>
        <p:nvSpPr>
          <p:cNvPr id="4" name="Slide Number Placeholder 3"/>
          <p:cNvSpPr>
            <a:spLocks noGrp="1"/>
          </p:cNvSpPr>
          <p:nvPr>
            <p:ph type="sldNum" sz="quarter" idx="10"/>
          </p:nvPr>
        </p:nvSpPr>
        <p:spPr/>
        <p:txBody>
          <a:bodyPr/>
          <a:lstStyle/>
          <a:p>
            <a:fld id="{DE49CFE7-E9F0-4EBC-8043-47A343F338AD}" type="slidenum">
              <a:rPr lang="en-US" smtClean="0"/>
              <a:t>3</a:t>
            </a:fld>
            <a:endParaRPr lang="en-US" dirty="0"/>
          </a:p>
        </p:txBody>
      </p:sp>
    </p:spTree>
    <p:extLst>
      <p:ext uri="{BB962C8B-B14F-4D97-AF65-F5344CB8AC3E}">
        <p14:creationId xmlns:p14="http://schemas.microsoft.com/office/powerpoint/2010/main" val="212862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526" y="4355211"/>
            <a:ext cx="6817785" cy="4869493"/>
          </a:xfrm>
        </p:spPr>
        <p:txBody>
          <a:bodyPr/>
          <a:lstStyle/>
          <a:p>
            <a:pPr>
              <a:lnSpc>
                <a:spcPct val="110000"/>
              </a:lnSpc>
            </a:pPr>
            <a:r>
              <a:rPr lang="en-US" sz="1400" b="1" u="sng" dirty="0"/>
              <a:t>Let’s start with glass.  </a:t>
            </a:r>
          </a:p>
          <a:p>
            <a:pPr>
              <a:lnSpc>
                <a:spcPct val="110000"/>
              </a:lnSpc>
            </a:pPr>
            <a:r>
              <a:rPr lang="en-US" sz="1400" b="1" dirty="0"/>
              <a:t>The first rule is to know the facts around these topics.  </a:t>
            </a:r>
            <a:r>
              <a:rPr lang="en-US" sz="1400" dirty="0"/>
              <a:t>Glass makes up a meaningful portion of the waste stream and a significant portion of the </a:t>
            </a:r>
            <a:r>
              <a:rPr lang="en-US" sz="1400" b="1" dirty="0"/>
              <a:t>recycling stream </a:t>
            </a:r>
            <a:r>
              <a:rPr lang="en-US" sz="1400" dirty="0"/>
              <a:t>– 17%-18% on average.  Cities with high recycling goals will have a tough time meeting their recycling goals without glass…. And with less paper and more lighter plastic in the waste stream, glass makes up a growing percentage of the MRF stream.</a:t>
            </a:r>
          </a:p>
          <a:p>
            <a:pPr>
              <a:lnSpc>
                <a:spcPct val="110000"/>
              </a:lnSpc>
            </a:pPr>
            <a:r>
              <a:rPr lang="en-US" sz="1400" b="1" dirty="0"/>
              <a:t>So if we are going to talk about glass coming out of the system, we’ll need to be prepared to talk about recycling goals.   It’s important to understand local policies and goals when talking about glass recycling programs in local communities. </a:t>
            </a:r>
          </a:p>
          <a:p>
            <a:pPr>
              <a:lnSpc>
                <a:spcPct val="110000"/>
              </a:lnSpc>
            </a:pPr>
            <a:r>
              <a:rPr lang="en-US" sz="1400" b="1" u="sng" dirty="0"/>
              <a:t>Other important facts about glass: </a:t>
            </a:r>
          </a:p>
          <a:p>
            <a:pPr>
              <a:lnSpc>
                <a:spcPct val="110000"/>
              </a:lnSpc>
            </a:pPr>
            <a:r>
              <a:rPr lang="en-US" sz="1400" b="1" dirty="0"/>
              <a:t>Glass beneficiation.  </a:t>
            </a:r>
            <a:r>
              <a:rPr lang="en-US" sz="1400" dirty="0"/>
              <a:t>Glass flows from MRFs to beneficiation plants for sorting, crushing and cleaning before delivery to the bottle manufacturers. These are not located everywhere.  In some areas of the country, there are markets for glass recycling – and in other areas, there simply are not.   Transparency in messaging around glass end markets is important. </a:t>
            </a:r>
          </a:p>
          <a:p>
            <a:pPr>
              <a:lnSpc>
                <a:spcPct val="110000"/>
              </a:lnSpc>
            </a:pPr>
            <a:r>
              <a:rPr lang="en-US" sz="1400" b="1" dirty="0"/>
              <a:t>The inelasticity of glass supply impacts markets.  </a:t>
            </a:r>
            <a:r>
              <a:rPr lang="en-US" sz="1400" dirty="0"/>
              <a:t>Constant supply from curbside collection combined with uneven demand creates imbalanced markets across the U.S.  Whether there are markets or not, glass in curbside programs keeps coming. </a:t>
            </a:r>
          </a:p>
          <a:p>
            <a:endParaRPr lang="en-US" sz="1400" dirty="0"/>
          </a:p>
        </p:txBody>
      </p:sp>
      <p:sp>
        <p:nvSpPr>
          <p:cNvPr id="4" name="Slide Number Placeholder 3"/>
          <p:cNvSpPr>
            <a:spLocks noGrp="1"/>
          </p:cNvSpPr>
          <p:nvPr>
            <p:ph type="sldNum" sz="quarter" idx="10"/>
          </p:nvPr>
        </p:nvSpPr>
        <p:spPr/>
        <p:txBody>
          <a:bodyPr/>
          <a:lstStyle/>
          <a:p>
            <a:fld id="{DE49CFE7-E9F0-4EBC-8043-47A343F338AD}" type="slidenum">
              <a:rPr lang="en-US" smtClean="0"/>
              <a:t>4</a:t>
            </a:fld>
            <a:endParaRPr lang="en-US" dirty="0"/>
          </a:p>
        </p:txBody>
      </p:sp>
    </p:spTree>
    <p:extLst>
      <p:ext uri="{BB962C8B-B14F-4D97-AF65-F5344CB8AC3E}">
        <p14:creationId xmlns:p14="http://schemas.microsoft.com/office/powerpoint/2010/main" val="91645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5</a:t>
            </a:fld>
            <a:endParaRPr lang="en-US"/>
          </a:p>
        </p:txBody>
      </p:sp>
    </p:spTree>
    <p:extLst>
      <p:ext uri="{BB962C8B-B14F-4D97-AF65-F5344CB8AC3E}">
        <p14:creationId xmlns:p14="http://schemas.microsoft.com/office/powerpoint/2010/main" val="268727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6</a:t>
            </a:fld>
            <a:endParaRPr lang="en-US"/>
          </a:p>
        </p:txBody>
      </p:sp>
    </p:spTree>
    <p:extLst>
      <p:ext uri="{BB962C8B-B14F-4D97-AF65-F5344CB8AC3E}">
        <p14:creationId xmlns:p14="http://schemas.microsoft.com/office/powerpoint/2010/main" val="99617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7</a:t>
            </a:fld>
            <a:endParaRPr lang="en-US"/>
          </a:p>
        </p:txBody>
      </p:sp>
    </p:spTree>
    <p:extLst>
      <p:ext uri="{BB962C8B-B14F-4D97-AF65-F5344CB8AC3E}">
        <p14:creationId xmlns:p14="http://schemas.microsoft.com/office/powerpoint/2010/main" val="229278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9CFE7-E9F0-4EBC-8043-47A343F338AD}" type="slidenum">
              <a:rPr lang="en-US" smtClean="0"/>
              <a:t>8</a:t>
            </a:fld>
            <a:endParaRPr lang="en-US"/>
          </a:p>
        </p:txBody>
      </p:sp>
    </p:spTree>
    <p:extLst>
      <p:ext uri="{BB962C8B-B14F-4D97-AF65-F5344CB8AC3E}">
        <p14:creationId xmlns:p14="http://schemas.microsoft.com/office/powerpoint/2010/main" val="143217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4" name="Slide Number Placeholder 3"/>
          <p:cNvSpPr>
            <a:spLocks noGrp="1"/>
          </p:cNvSpPr>
          <p:nvPr>
            <p:ph type="sldNum" sz="quarter" idx="10"/>
          </p:nvPr>
        </p:nvSpPr>
        <p:spPr/>
        <p:txBody>
          <a:bodyPr/>
          <a:lstStyle/>
          <a:p>
            <a:fld id="{CE0F3D29-176E-4538-81D2-27D7A20A6CDE}" type="slidenum">
              <a:rPr lang="en-US" smtClean="0"/>
              <a:t>9</a:t>
            </a:fld>
            <a:endParaRPr lang="en-US"/>
          </a:p>
        </p:txBody>
      </p:sp>
      <p:sp>
        <p:nvSpPr>
          <p:cNvPr id="5" name="TextBox 4"/>
          <p:cNvSpPr txBox="1"/>
          <p:nvPr/>
        </p:nvSpPr>
        <p:spPr>
          <a:xfrm>
            <a:off x="550439" y="4525487"/>
            <a:ext cx="6369368" cy="4211365"/>
          </a:xfrm>
          <a:prstGeom prst="rect">
            <a:avLst/>
          </a:prstGeom>
          <a:noFill/>
        </p:spPr>
        <p:txBody>
          <a:bodyPr wrap="square" lIns="93935" tIns="46968" rIns="93935" bIns="46968" rtlCol="0">
            <a:spAutoFit/>
          </a:bodyPr>
          <a:lstStyle/>
          <a:p>
            <a:endParaRPr lang="en-US" sz="800" dirty="0"/>
          </a:p>
          <a:p>
            <a:r>
              <a:rPr lang="en-US" dirty="0"/>
              <a:t>This is the average of the composition of recyclables at our single stream MRFs.  </a:t>
            </a:r>
          </a:p>
          <a:p>
            <a:endParaRPr lang="en-US" dirty="0"/>
          </a:p>
          <a:p>
            <a:r>
              <a:rPr lang="en-US" dirty="0"/>
              <a:t>If you notice the two bright pieces of the pie in the lower left, you’ll see that glass makes up 18% of the material that we handle and residue is 16-19%.  </a:t>
            </a:r>
          </a:p>
          <a:p>
            <a:endParaRPr lang="en-US" dirty="0"/>
          </a:p>
          <a:p>
            <a:r>
              <a:rPr lang="en-US" dirty="0"/>
              <a:t>We pay to get rid of this material at the back end of our facilities.  So – for every 100 tons in to our MRFs, we are paying to get rid of 34 tons of material out the back end.   For production facilities, that is not a receipt for success.</a:t>
            </a:r>
          </a:p>
          <a:p>
            <a:endParaRPr lang="en-US" sz="800" dirty="0"/>
          </a:p>
        </p:txBody>
      </p:sp>
    </p:spTree>
    <p:extLst>
      <p:ext uri="{BB962C8B-B14F-4D97-AF65-F5344CB8AC3E}">
        <p14:creationId xmlns:p14="http://schemas.microsoft.com/office/powerpoint/2010/main" val="901581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eaf 1">
    <p:spTree>
      <p:nvGrpSpPr>
        <p:cNvPr id="1" name=""/>
        <p:cNvGrpSpPr/>
        <p:nvPr/>
      </p:nvGrpSpPr>
      <p:grpSpPr>
        <a:xfrm>
          <a:off x="0" y="0"/>
          <a:ext cx="0" cy="0"/>
          <a:chOff x="0" y="0"/>
          <a:chExt cx="0" cy="0"/>
        </a:xfrm>
      </p:grpSpPr>
      <p:pic>
        <p:nvPicPr>
          <p:cNvPr id="8" name="Picture 7" descr="30_WM_Leaf_1_9x9_150ppi_RGB.jpg"/>
          <p:cNvPicPr>
            <a:picLocks noChangeAspect="1"/>
          </p:cNvPicPr>
          <p:nvPr userDrawn="1"/>
        </p:nvPicPr>
        <p:blipFill>
          <a:blip r:embed="rId2"/>
          <a:srcRect/>
          <a:stretch>
            <a:fillRect/>
          </a:stretch>
        </p:blipFill>
        <p:spPr>
          <a:xfrm>
            <a:off x="3324225" y="1022059"/>
            <a:ext cx="5819775" cy="5837019"/>
          </a:xfrm>
          <a:prstGeom prst="rect">
            <a:avLst/>
          </a:prstGeom>
          <a:noFill/>
          <a:ln>
            <a:noFill/>
          </a:ln>
        </p:spPr>
      </p:pic>
      <p:pic>
        <p:nvPicPr>
          <p:cNvPr id="5" name="Picture 7" descr="WM_logo_PPTLarge.png"/>
          <p:cNvPicPr>
            <a:picLocks noChangeAspect="1"/>
          </p:cNvPicPr>
          <p:nvPr userDrawn="1"/>
        </p:nvPicPr>
        <p:blipFill>
          <a:blip r:embed="rId3"/>
          <a:srcRect/>
          <a:stretch>
            <a:fillRect/>
          </a:stretch>
        </p:blipFill>
        <p:spPr>
          <a:xfrm>
            <a:off x="0" y="5843588"/>
            <a:ext cx="2212975" cy="1014412"/>
          </a:xfrm>
          <a:prstGeom prst="rect">
            <a:avLst/>
          </a:prstGeom>
          <a:noFill/>
          <a:ln w="9525">
            <a:noFill/>
            <a:miter lim="800000"/>
          </a:ln>
        </p:spPr>
      </p:pic>
      <p:sp>
        <p:nvSpPr>
          <p:cNvPr id="2" name="Title 1"/>
          <p:cNvSpPr>
            <a:spLocks noGrp="1"/>
          </p:cNvSpPr>
          <p:nvPr>
            <p:ph type="title"/>
          </p:nvPr>
        </p:nvSpPr>
        <p:spPr>
          <a:xfrm>
            <a:off x="457200" y="377826"/>
            <a:ext cx="8229600" cy="1057274"/>
          </a:xfrm>
        </p:spPr>
        <p:txBody>
          <a:bodyPr/>
          <a:lstStyle>
            <a:lvl1pPr algn="l">
              <a:defRPr sz="3600" b="0" i="0" cap="none" baseline="0"/>
            </a:lvl1pPr>
          </a:lstStyle>
          <a:p>
            <a:r>
              <a:rPr lang="en-US"/>
              <a:t>Click to edit Master title style</a:t>
            </a:r>
          </a:p>
        </p:txBody>
      </p:sp>
      <p:sp>
        <p:nvSpPr>
          <p:cNvPr id="3" name="Text Placeholder 2"/>
          <p:cNvSpPr>
            <a:spLocks noGrp="1"/>
          </p:cNvSpPr>
          <p:nvPr>
            <p:ph type="body" idx="1"/>
          </p:nvPr>
        </p:nvSpPr>
        <p:spPr>
          <a:xfrm>
            <a:off x="457200" y="1546225"/>
            <a:ext cx="6121400" cy="765175"/>
          </a:xfrm>
        </p:spPr>
        <p:txBody>
          <a:bodyPr/>
          <a:lstStyle>
            <a:lvl1pPr marL="0" indent="0">
              <a:lnSpc>
                <a:spcPct val="100000"/>
              </a:lnSpc>
              <a:spcAft>
                <a:spcPct val="0"/>
              </a:spcAft>
              <a:buNone/>
              <a:defRPr sz="22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ext Placeholder 6"/>
          <p:cNvSpPr>
            <a:spLocks noGrp="1"/>
          </p:cNvSpPr>
          <p:nvPr>
            <p:ph type="body" sz="quarter" idx="12"/>
          </p:nvPr>
        </p:nvSpPr>
        <p:spPr>
          <a:xfrm>
            <a:off x="457200" y="895351"/>
            <a:ext cx="8229600" cy="546100"/>
          </a:xfrm>
        </p:spPr>
        <p:txBody>
          <a:bodyPr/>
          <a:lstStyle>
            <a:lvl1pPr>
              <a:lnSpc>
                <a:spcPct val="90000"/>
              </a:lnSpc>
              <a:defRPr sz="2200">
                <a:solidFill>
                  <a:srgbClr val="7AB800"/>
                </a:solidFill>
              </a:defRPr>
            </a:lvl1pPr>
          </a:lstStyle>
          <a:p>
            <a:pPr lvl="0"/>
            <a:r>
              <a:rPr lang="en-US"/>
              <a:t>Click to edit Master text styles</a:t>
            </a:r>
          </a:p>
        </p:txBody>
      </p:sp>
      <p:pic>
        <p:nvPicPr>
          <p:cNvPr id="9" name="Picture 8" descr="WM_tagline_1c-green_rgb.gif"/>
          <p:cNvPicPr>
            <a:picLocks noChangeAspect="1"/>
          </p:cNvPicPr>
          <p:nvPr userDrawn="1"/>
        </p:nvPicPr>
        <p:blipFill>
          <a:blip r:embed="rId4"/>
          <a:srcRect/>
          <a:stretch>
            <a:fillRect/>
          </a:stretch>
        </p:blipFill>
        <p:spPr>
          <a:xfrm>
            <a:off x="301728" y="2884704"/>
            <a:ext cx="1746061" cy="455395"/>
          </a:xfrm>
          <a:prstGeom prst="rect">
            <a:avLst/>
          </a:prstGeom>
          <a:noFill/>
          <a:ln>
            <a:noFill/>
          </a:ln>
        </p:spPr>
      </p:pic>
      <p:sp>
        <p:nvSpPr>
          <p:cNvPr id="12" name="Text Placeholder 11"/>
          <p:cNvSpPr>
            <a:spLocks noGrp="1"/>
          </p:cNvSpPr>
          <p:nvPr>
            <p:ph type="body" sz="quarter" idx="15"/>
          </p:nvPr>
        </p:nvSpPr>
        <p:spPr>
          <a:xfrm>
            <a:off x="457200" y="2390775"/>
            <a:ext cx="3994150" cy="581025"/>
          </a:xfrm>
        </p:spPr>
        <p:txBody>
          <a:bodyPr/>
          <a:lstStyle>
            <a:lvl1pPr>
              <a:defRPr sz="1400"/>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48357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565759"/>
                </a:solidFill>
              </a:defRPr>
            </a:lvl1pPr>
            <a:lvl2pPr>
              <a:defRPr>
                <a:solidFill>
                  <a:srgbClr val="565759"/>
                </a:solidFill>
              </a:defRPr>
            </a:lvl2pPr>
            <a:lvl3pPr>
              <a:defRPr>
                <a:solidFill>
                  <a:srgbClr val="565759"/>
                </a:solidFill>
              </a:defRPr>
            </a:lvl3pPr>
            <a:lvl4pPr>
              <a:defRPr>
                <a:solidFill>
                  <a:srgbClr val="565759"/>
                </a:solidFill>
              </a:defRPr>
            </a:lvl4pPr>
            <a:lvl5pPr>
              <a:defRPr>
                <a:solidFill>
                  <a:srgbClr val="565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a:xfrm>
            <a:off x="457200" y="6272277"/>
            <a:ext cx="2133600" cy="365125"/>
          </a:xfrm>
        </p:spPr>
        <p:txBody>
          <a:bodyPr/>
          <a:lstStyle>
            <a:lvl1pPr>
              <a:defRPr/>
            </a:lvl1pPr>
          </a:lstStyle>
          <a:p>
            <a:pPr>
              <a:defRPr/>
            </a:pPr>
            <a:fld id="{637C55F6-90F3-0C4D-9363-DC5B76BE5534}" type="slidenum">
              <a:rPr lang="en-US"/>
              <a:pPr>
                <a:defRPr/>
              </a:pPr>
              <a:t>‹#›</a:t>
            </a:fld>
            <a:endParaRPr lang="en-US"/>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01" b="20626"/>
          <a:stretch/>
        </p:blipFill>
        <p:spPr>
          <a:xfrm>
            <a:off x="6844768" y="6189116"/>
            <a:ext cx="880280" cy="531446"/>
          </a:xfrm>
          <a:prstGeom prst="rect">
            <a:avLst/>
          </a:prstGeom>
        </p:spPr>
      </p:pic>
    </p:spTree>
    <p:extLst>
      <p:ext uri="{BB962C8B-B14F-4D97-AF65-F5344CB8AC3E}">
        <p14:creationId xmlns:p14="http://schemas.microsoft.com/office/powerpoint/2010/main" val="131179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6425" cy="941387"/>
          </a:xfrm>
        </p:spPr>
        <p:txBody>
          <a:bodyPr/>
          <a:lstStyle/>
          <a:p>
            <a:r>
              <a:rPr lang="en-US"/>
              <a:t>Click to edit Master title style</a:t>
            </a:r>
          </a:p>
        </p:txBody>
      </p:sp>
      <p:sp>
        <p:nvSpPr>
          <p:cNvPr id="7" name="Content Placeholder 6"/>
          <p:cNvSpPr>
            <a:spLocks noGrp="1"/>
          </p:cNvSpPr>
          <p:nvPr>
            <p:ph sz="quarter" idx="13"/>
          </p:nvPr>
        </p:nvSpPr>
        <p:spPr>
          <a:xfrm>
            <a:off x="457200" y="1546225"/>
            <a:ext cx="8229600" cy="439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4"/>
          </p:nvPr>
        </p:nvSpPr>
        <p:spPr>
          <a:xfrm>
            <a:off x="457200" y="863600"/>
            <a:ext cx="8229600" cy="482600"/>
          </a:xfrm>
        </p:spPr>
        <p:txBody>
          <a:bodyPr/>
          <a:lstStyle>
            <a:lvl1pPr>
              <a:spcAft>
                <a:spcPct val="0"/>
              </a:spcAft>
              <a:defRPr sz="2200">
                <a:solidFill>
                  <a:srgbClr val="7AB800"/>
                </a:solidFill>
              </a:defRPr>
            </a:lvl1pPr>
          </a:lstStyle>
          <a:p>
            <a:pPr lvl="0"/>
            <a:r>
              <a:rPr lang="en-US"/>
              <a:t>Click to edit Master text styles</a:t>
            </a:r>
          </a:p>
        </p:txBody>
      </p:sp>
      <p:sp>
        <p:nvSpPr>
          <p:cNvPr id="5" name="Rectangle 6"/>
          <p:cNvSpPr>
            <a:spLocks noGrp="1" noChangeArrowheads="1"/>
          </p:cNvSpPr>
          <p:nvPr>
            <p:ph type="sldNum" sz="quarter" idx="15"/>
          </p:nvPr>
        </p:nvSpPr>
        <p:spPr>
          <a:xfrm>
            <a:off x="6048377" y="6416143"/>
            <a:ext cx="568325" cy="136525"/>
          </a:xfrm>
          <a:prstGeom prst="rect">
            <a:avLst/>
          </a:prstGeom>
        </p:spPr>
        <p:txBody>
          <a:bodyPr/>
          <a:lstStyle>
            <a:lvl1pPr>
              <a:defRPr/>
            </a:lvl1pPr>
          </a:lstStyle>
          <a:p>
            <a:r>
              <a:rPr lang="en-US"/>
              <a:t>Page </a:t>
            </a:r>
            <a:fld id="{0A831791-DD9A-4738-9099-CB0B1260C94C}" type="slidenum">
              <a:rPr lang="en-US"/>
              <a:t>‹#›</a:t>
            </a:fld>
            <a:endParaRPr lang="en-US"/>
          </a:p>
        </p:txBody>
      </p:sp>
      <p:sp>
        <p:nvSpPr>
          <p:cNvPr id="6" name="Footer Placeholder 21"/>
          <p:cNvSpPr>
            <a:spLocks noGrp="1"/>
          </p:cNvSpPr>
          <p:nvPr>
            <p:ph type="ftr" sz="quarter" idx="16"/>
          </p:nvPr>
        </p:nvSpPr>
        <p:spPr>
          <a:xfrm>
            <a:off x="3652046" y="6416144"/>
            <a:ext cx="2281238" cy="136525"/>
          </a:xfrm>
          <a:prstGeom prst="rect">
            <a:avLst/>
          </a:prstGeom>
        </p:spPr>
        <p:txBody>
          <a:bodyPr/>
          <a:lstStyle>
            <a:lvl1pPr>
              <a:defRPr/>
            </a:lvl1pPr>
          </a:lstStyle>
          <a:p>
            <a:r>
              <a:rPr lang="en-US"/>
              <a:t>©20XX Waste Management</a:t>
            </a:r>
          </a:p>
        </p:txBody>
      </p:sp>
      <p:sp>
        <p:nvSpPr>
          <p:cNvPr id="8" name="Date Placeholder 22"/>
          <p:cNvSpPr>
            <a:spLocks noGrp="1"/>
          </p:cNvSpPr>
          <p:nvPr>
            <p:ph type="dt" sz="half" idx="17"/>
          </p:nvPr>
        </p:nvSpPr>
        <p:spPr>
          <a:xfrm>
            <a:off x="2616202" y="6416144"/>
            <a:ext cx="916781" cy="136525"/>
          </a:xfrm>
          <a:prstGeom prst="rect">
            <a:avLst/>
          </a:prstGeom>
        </p:spPr>
        <p:txBody>
          <a:bodyPr/>
          <a:lstStyle>
            <a:lvl1pPr>
              <a:defRPr/>
            </a:lvl1pPr>
          </a:lstStyle>
          <a:p>
            <a:pPr>
              <a:defRPr/>
            </a:pPr>
            <a:r>
              <a:rPr lang="en-US"/>
              <a:t>Month XX, 20XX</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125" y="6113878"/>
            <a:ext cx="1167825" cy="513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533525"/>
            <a:ext cx="3987800" cy="4406900"/>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86300" y="1533525"/>
            <a:ext cx="4000500" cy="4406900"/>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5"/>
          </p:nvPr>
        </p:nvSpPr>
        <p:spPr>
          <a:xfrm>
            <a:off x="457200" y="859537"/>
            <a:ext cx="8229600" cy="512064"/>
          </a:xfrm>
        </p:spPr>
        <p:txBody>
          <a:bodyPr/>
          <a:lstStyle>
            <a:lvl1pPr marL="0" indent="0">
              <a:spcAft>
                <a:spcPct val="0"/>
              </a:spcAft>
              <a:defRPr sz="2200">
                <a:solidFill>
                  <a:schemeClr val="accent6"/>
                </a:solidFill>
              </a:defRPr>
            </a:lvl1pPr>
          </a:lstStyle>
          <a:p>
            <a:pPr lvl="0"/>
            <a:r>
              <a:rPr lang="en-US"/>
              <a:t>Click to edit Master text styles</a:t>
            </a:r>
          </a:p>
        </p:txBody>
      </p:sp>
      <p:sp>
        <p:nvSpPr>
          <p:cNvPr id="6" name="Rectangle 6"/>
          <p:cNvSpPr>
            <a:spLocks noGrp="1" noChangeArrowheads="1"/>
          </p:cNvSpPr>
          <p:nvPr>
            <p:ph type="sldNum" sz="quarter" idx="16"/>
          </p:nvPr>
        </p:nvSpPr>
        <p:spPr>
          <a:xfrm>
            <a:off x="6048377" y="6416143"/>
            <a:ext cx="568325" cy="136525"/>
          </a:xfrm>
          <a:prstGeom prst="rect">
            <a:avLst/>
          </a:prstGeom>
        </p:spPr>
        <p:txBody>
          <a:bodyPr/>
          <a:lstStyle>
            <a:lvl1pPr>
              <a:defRPr/>
            </a:lvl1pPr>
          </a:lstStyle>
          <a:p>
            <a:r>
              <a:rPr lang="en-US"/>
              <a:t>Page </a:t>
            </a:r>
            <a:fld id="{D6277B78-09AD-4154-BC3D-77F4E5DE1922}" type="slidenum">
              <a:rPr lang="en-US"/>
              <a:t>‹#›</a:t>
            </a:fld>
            <a:endParaRPr lang="en-US"/>
          </a:p>
        </p:txBody>
      </p:sp>
      <p:sp>
        <p:nvSpPr>
          <p:cNvPr id="7" name="Footer Placeholder 21"/>
          <p:cNvSpPr>
            <a:spLocks noGrp="1"/>
          </p:cNvSpPr>
          <p:nvPr>
            <p:ph type="ftr" sz="quarter" idx="17"/>
          </p:nvPr>
        </p:nvSpPr>
        <p:spPr>
          <a:xfrm>
            <a:off x="3652046" y="6416144"/>
            <a:ext cx="2281238" cy="136525"/>
          </a:xfrm>
          <a:prstGeom prst="rect">
            <a:avLst/>
          </a:prstGeom>
        </p:spPr>
        <p:txBody>
          <a:bodyPr/>
          <a:lstStyle>
            <a:lvl1pPr>
              <a:defRPr/>
            </a:lvl1pPr>
          </a:lstStyle>
          <a:p>
            <a:r>
              <a:rPr lang="en-US"/>
              <a:t>©20XX Waste Management</a:t>
            </a:r>
          </a:p>
        </p:txBody>
      </p:sp>
      <p:sp>
        <p:nvSpPr>
          <p:cNvPr id="8" name="Date Placeholder 22"/>
          <p:cNvSpPr>
            <a:spLocks noGrp="1"/>
          </p:cNvSpPr>
          <p:nvPr>
            <p:ph type="dt" sz="half" idx="18"/>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Rectangle 4"/>
          <p:cNvSpPr>
            <a:spLocks noChangeArrowheads="1"/>
          </p:cNvSpPr>
          <p:nvPr userDrawn="1"/>
        </p:nvSpPr>
        <p:spPr>
          <a:xfrm>
            <a:off x="0" y="5810250"/>
            <a:ext cx="9144000" cy="1047750"/>
          </a:xfrm>
          <a:prstGeom prst="rect">
            <a:avLst/>
          </a:prstGeom>
          <a:solidFill>
            <a:schemeClr val="bg1"/>
          </a:solidFill>
          <a:ln w="9525">
            <a:noFill/>
            <a:miter lim="800000"/>
          </a:ln>
        </p:spPr>
        <p:txBody>
          <a:bodyPr wrap="none" lIns="0" tIns="0" rIns="45720" bIns="0" anchor="ct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859537"/>
            <a:ext cx="8229600" cy="512064"/>
          </a:xfrm>
        </p:spPr>
        <p:txBody>
          <a:bodyPr/>
          <a:lstStyle>
            <a:lvl1pPr>
              <a:defRPr>
                <a:solidFill>
                  <a:srgbClr val="7DBB00"/>
                </a:solidFill>
              </a:defRPr>
            </a:lvl1pPr>
          </a:lstStyle>
          <a:p>
            <a:pPr lvl="0"/>
            <a:r>
              <a:rPr lang="en-US"/>
              <a:t>Click to edit Master text styles</a:t>
            </a:r>
          </a:p>
        </p:txBody>
      </p:sp>
      <p:sp>
        <p:nvSpPr>
          <p:cNvPr id="9" name="Text Placeholder 8"/>
          <p:cNvSpPr>
            <a:spLocks noGrp="1"/>
          </p:cNvSpPr>
          <p:nvPr>
            <p:ph type="body" sz="quarter" idx="14"/>
          </p:nvPr>
        </p:nvSpPr>
        <p:spPr>
          <a:xfrm>
            <a:off x="457200" y="1533525"/>
            <a:ext cx="8229600" cy="701675"/>
          </a:xfrm>
        </p:spPr>
        <p:txBody>
          <a:bodyPr/>
          <a:lstStyle/>
          <a:p>
            <a:pPr lvl="0"/>
            <a:r>
              <a:rPr lang="en-US"/>
              <a:t>Click to edit Master text styles</a:t>
            </a:r>
          </a:p>
        </p:txBody>
      </p:sp>
      <p:sp>
        <p:nvSpPr>
          <p:cNvPr id="11" name="Table Placeholder 10"/>
          <p:cNvSpPr>
            <a:spLocks noGrp="1"/>
          </p:cNvSpPr>
          <p:nvPr>
            <p:ph type="tbl" sz="quarter" idx="15"/>
          </p:nvPr>
        </p:nvSpPr>
        <p:spPr>
          <a:xfrm>
            <a:off x="457200" y="2286000"/>
            <a:ext cx="8229600" cy="3654425"/>
          </a:xfrm>
        </p:spPr>
        <p:txBody>
          <a:bodyPr/>
          <a:lstStyle/>
          <a:p>
            <a:pPr lvl="0"/>
            <a:endParaRPr lang="en-US" noProof="0"/>
          </a:p>
        </p:txBody>
      </p:sp>
      <p:sp>
        <p:nvSpPr>
          <p:cNvPr id="6" name="Rectangle 6"/>
          <p:cNvSpPr>
            <a:spLocks noGrp="1" noChangeArrowheads="1"/>
          </p:cNvSpPr>
          <p:nvPr>
            <p:ph type="sldNum" sz="quarter" idx="16"/>
          </p:nvPr>
        </p:nvSpPr>
        <p:spPr>
          <a:xfrm>
            <a:off x="6048377" y="6416143"/>
            <a:ext cx="568325" cy="136525"/>
          </a:xfrm>
          <a:prstGeom prst="rect">
            <a:avLst/>
          </a:prstGeom>
        </p:spPr>
        <p:txBody>
          <a:bodyPr/>
          <a:lstStyle>
            <a:lvl1pPr>
              <a:defRPr/>
            </a:lvl1pPr>
          </a:lstStyle>
          <a:p>
            <a:r>
              <a:rPr lang="en-US"/>
              <a:t>Page </a:t>
            </a:r>
            <a:fld id="{BB14B62E-9400-4097-81B6-6A0C316BB601}" type="slidenum">
              <a:rPr lang="en-US"/>
              <a:t>‹#›</a:t>
            </a:fld>
            <a:endParaRPr lang="en-US"/>
          </a:p>
        </p:txBody>
      </p:sp>
      <p:sp>
        <p:nvSpPr>
          <p:cNvPr id="8" name="Footer Placeholder 21"/>
          <p:cNvSpPr>
            <a:spLocks noGrp="1"/>
          </p:cNvSpPr>
          <p:nvPr>
            <p:ph type="ftr" sz="quarter" idx="17"/>
          </p:nvPr>
        </p:nvSpPr>
        <p:spPr>
          <a:xfrm>
            <a:off x="3652046" y="6416144"/>
            <a:ext cx="2281238" cy="136525"/>
          </a:xfrm>
          <a:prstGeom prst="rect">
            <a:avLst/>
          </a:prstGeom>
        </p:spPr>
        <p:txBody>
          <a:bodyPr/>
          <a:lstStyle>
            <a:lvl1pPr>
              <a:defRPr/>
            </a:lvl1pPr>
          </a:lstStyle>
          <a:p>
            <a:r>
              <a:rPr lang="en-US"/>
              <a:t>©20XX Waste Management</a:t>
            </a:r>
          </a:p>
        </p:txBody>
      </p:sp>
      <p:sp>
        <p:nvSpPr>
          <p:cNvPr id="10" name="Date Placeholder 22"/>
          <p:cNvSpPr>
            <a:spLocks noGrp="1"/>
          </p:cNvSpPr>
          <p:nvPr>
            <p:ph type="dt" sz="half" idx="18"/>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859537"/>
            <a:ext cx="8229600" cy="512064"/>
          </a:xfrm>
        </p:spPr>
        <p:txBody>
          <a:bodyPr/>
          <a:lstStyle>
            <a:lvl1pPr>
              <a:defRPr sz="2200">
                <a:solidFill>
                  <a:srgbClr val="7AB800"/>
                </a:solidFill>
              </a:defRPr>
            </a:lvl1pPr>
          </a:lstStyle>
          <a:p>
            <a:pPr lvl="0"/>
            <a:r>
              <a:rPr lang="en-US"/>
              <a:t>Click to edit Master text styles</a:t>
            </a:r>
          </a:p>
        </p:txBody>
      </p:sp>
      <p:sp>
        <p:nvSpPr>
          <p:cNvPr id="9" name="Text Placeholder 8"/>
          <p:cNvSpPr>
            <a:spLocks noGrp="1"/>
          </p:cNvSpPr>
          <p:nvPr>
            <p:ph type="body" sz="quarter" idx="14"/>
          </p:nvPr>
        </p:nvSpPr>
        <p:spPr>
          <a:xfrm>
            <a:off x="457200" y="1533525"/>
            <a:ext cx="3987800" cy="4406900"/>
          </a:xfr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5"/>
          </p:nvPr>
        </p:nvSpPr>
        <p:spPr>
          <a:xfrm>
            <a:off x="4686300" y="1533525"/>
            <a:ext cx="4000500" cy="3840480"/>
          </a:xfrm>
        </p:spPr>
        <p:txBody>
          <a:bodyPr/>
          <a:lstStyle/>
          <a:p>
            <a:pPr lvl="0"/>
            <a:endParaRPr lang="en-US" noProof="0"/>
          </a:p>
        </p:txBody>
      </p:sp>
      <p:sp>
        <p:nvSpPr>
          <p:cNvPr id="13" name="Text Placeholder 12"/>
          <p:cNvSpPr>
            <a:spLocks noGrp="1"/>
          </p:cNvSpPr>
          <p:nvPr>
            <p:ph type="body" sz="quarter" idx="16"/>
          </p:nvPr>
        </p:nvSpPr>
        <p:spPr>
          <a:xfrm>
            <a:off x="4686300" y="5549900"/>
            <a:ext cx="4000500" cy="454025"/>
          </a:xfrm>
        </p:spPr>
        <p:txBody>
          <a:bodyPr/>
          <a:lstStyle>
            <a:lvl1pPr>
              <a:spcAft>
                <a:spcPct val="0"/>
              </a:spcAft>
              <a:defRPr sz="1400"/>
            </a:lvl1pPr>
          </a:lstStyle>
          <a:p>
            <a:pPr lvl="0"/>
            <a:r>
              <a:rPr lang="en-US"/>
              <a:t>Click to edit Master text styles</a:t>
            </a:r>
          </a:p>
        </p:txBody>
      </p:sp>
      <p:sp>
        <p:nvSpPr>
          <p:cNvPr id="8" name="Rectangle 6"/>
          <p:cNvSpPr>
            <a:spLocks noGrp="1" noChangeArrowheads="1"/>
          </p:cNvSpPr>
          <p:nvPr>
            <p:ph type="sldNum" sz="quarter" idx="17"/>
          </p:nvPr>
        </p:nvSpPr>
        <p:spPr>
          <a:xfrm>
            <a:off x="6048377" y="6416143"/>
            <a:ext cx="568325" cy="136525"/>
          </a:xfrm>
          <a:prstGeom prst="rect">
            <a:avLst/>
          </a:prstGeom>
        </p:spPr>
        <p:txBody>
          <a:bodyPr/>
          <a:lstStyle>
            <a:lvl1pPr>
              <a:defRPr/>
            </a:lvl1pPr>
          </a:lstStyle>
          <a:p>
            <a:r>
              <a:rPr lang="en-US"/>
              <a:t>Page </a:t>
            </a:r>
            <a:fld id="{D349B8D5-9910-4FB9-A1F0-5087083517D1}" type="slidenum">
              <a:rPr lang="en-US"/>
              <a:t>‹#›</a:t>
            </a:fld>
            <a:endParaRPr lang="en-US"/>
          </a:p>
        </p:txBody>
      </p:sp>
      <p:sp>
        <p:nvSpPr>
          <p:cNvPr id="10" name="Footer Placeholder 21"/>
          <p:cNvSpPr>
            <a:spLocks noGrp="1"/>
          </p:cNvSpPr>
          <p:nvPr>
            <p:ph type="ftr" sz="quarter" idx="18"/>
          </p:nvPr>
        </p:nvSpPr>
        <p:spPr>
          <a:xfrm>
            <a:off x="3652046" y="6416144"/>
            <a:ext cx="2281238" cy="136525"/>
          </a:xfrm>
          <a:prstGeom prst="rect">
            <a:avLst/>
          </a:prstGeom>
        </p:spPr>
        <p:txBody>
          <a:bodyPr/>
          <a:lstStyle>
            <a:lvl1pPr>
              <a:defRPr/>
            </a:lvl1pPr>
          </a:lstStyle>
          <a:p>
            <a:r>
              <a:rPr lang="en-US"/>
              <a:t>©20XX Waste Management</a:t>
            </a:r>
          </a:p>
        </p:txBody>
      </p:sp>
      <p:sp>
        <p:nvSpPr>
          <p:cNvPr id="12" name="Date Placeholder 22"/>
          <p:cNvSpPr>
            <a:spLocks noGrp="1"/>
          </p:cNvSpPr>
          <p:nvPr>
            <p:ph type="dt" sz="half" idx="19"/>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859536"/>
            <a:ext cx="8229600" cy="499364"/>
          </a:xfrm>
        </p:spPr>
        <p:txBody>
          <a:bodyPr/>
          <a:lstStyle>
            <a:lvl1pPr>
              <a:defRPr sz="2200">
                <a:solidFill>
                  <a:srgbClr val="7AB800"/>
                </a:solidFill>
              </a:defRPr>
            </a:lvl1pPr>
          </a:lstStyle>
          <a:p>
            <a:pPr lvl="0"/>
            <a:r>
              <a:rPr lang="en-US"/>
              <a:t>Click to edit Master text styles</a:t>
            </a:r>
          </a:p>
        </p:txBody>
      </p:sp>
      <p:sp>
        <p:nvSpPr>
          <p:cNvPr id="9" name="Picture Placeholder 8"/>
          <p:cNvSpPr>
            <a:spLocks noGrp="1"/>
          </p:cNvSpPr>
          <p:nvPr>
            <p:ph type="pic" sz="quarter" idx="14"/>
          </p:nvPr>
        </p:nvSpPr>
        <p:spPr>
          <a:xfrm>
            <a:off x="457200" y="1533525"/>
            <a:ext cx="3987800" cy="3838575"/>
          </a:xfrm>
        </p:spPr>
        <p:txBody>
          <a:bodyPr/>
          <a:lstStyle/>
          <a:p>
            <a:pPr lvl="0"/>
            <a:endParaRPr lang="en-US" noProof="0"/>
          </a:p>
        </p:txBody>
      </p:sp>
      <p:sp>
        <p:nvSpPr>
          <p:cNvPr id="11" name="Picture Placeholder 10"/>
          <p:cNvSpPr>
            <a:spLocks noGrp="1"/>
          </p:cNvSpPr>
          <p:nvPr>
            <p:ph type="pic" sz="quarter" idx="15"/>
          </p:nvPr>
        </p:nvSpPr>
        <p:spPr>
          <a:xfrm>
            <a:off x="4686300" y="1533525"/>
            <a:ext cx="4000500" cy="3838575"/>
          </a:xfrm>
        </p:spPr>
        <p:txBody>
          <a:bodyPr/>
          <a:lstStyle/>
          <a:p>
            <a:pPr lvl="0"/>
            <a:endParaRPr lang="en-US" noProof="0"/>
          </a:p>
        </p:txBody>
      </p:sp>
      <p:sp>
        <p:nvSpPr>
          <p:cNvPr id="13" name="Text Placeholder 12"/>
          <p:cNvSpPr>
            <a:spLocks noGrp="1"/>
          </p:cNvSpPr>
          <p:nvPr>
            <p:ph type="body" sz="quarter" idx="16"/>
          </p:nvPr>
        </p:nvSpPr>
        <p:spPr>
          <a:xfrm>
            <a:off x="457200" y="5549899"/>
            <a:ext cx="3987800" cy="454025"/>
          </a:xfrm>
        </p:spPr>
        <p:txBody>
          <a:bodyPr/>
          <a:lstStyle>
            <a:lvl1pPr>
              <a:spcAft>
                <a:spcPct val="0"/>
              </a:spcAft>
              <a:defRPr sz="1400"/>
            </a:lvl1pPr>
          </a:lstStyle>
          <a:p>
            <a:pPr lvl="0"/>
            <a:r>
              <a:rPr lang="en-US"/>
              <a:t>Click to edit Master text styles</a:t>
            </a:r>
          </a:p>
        </p:txBody>
      </p:sp>
      <p:sp>
        <p:nvSpPr>
          <p:cNvPr id="15" name="Text Placeholder 14"/>
          <p:cNvSpPr>
            <a:spLocks noGrp="1"/>
          </p:cNvSpPr>
          <p:nvPr>
            <p:ph type="body" sz="quarter" idx="17"/>
          </p:nvPr>
        </p:nvSpPr>
        <p:spPr>
          <a:xfrm>
            <a:off x="4686300" y="5549900"/>
            <a:ext cx="4000500" cy="454025"/>
          </a:xfrm>
        </p:spPr>
        <p:txBody>
          <a:bodyPr/>
          <a:lstStyle>
            <a:lvl1pPr>
              <a:spcAft>
                <a:spcPct val="0"/>
              </a:spcAft>
              <a:defRPr sz="1400"/>
            </a:lvl1pPr>
          </a:lstStyle>
          <a:p>
            <a:pPr lvl="0"/>
            <a:r>
              <a:rPr lang="en-US"/>
              <a:t>Click to edit Master text styles</a:t>
            </a:r>
          </a:p>
        </p:txBody>
      </p:sp>
      <p:sp>
        <p:nvSpPr>
          <p:cNvPr id="8" name="Rectangle 6"/>
          <p:cNvSpPr>
            <a:spLocks noGrp="1" noChangeArrowheads="1"/>
          </p:cNvSpPr>
          <p:nvPr>
            <p:ph type="sldNum" sz="quarter" idx="18"/>
          </p:nvPr>
        </p:nvSpPr>
        <p:spPr>
          <a:xfrm>
            <a:off x="6048377" y="6416143"/>
            <a:ext cx="568325" cy="136525"/>
          </a:xfrm>
          <a:prstGeom prst="rect">
            <a:avLst/>
          </a:prstGeom>
        </p:spPr>
        <p:txBody>
          <a:bodyPr/>
          <a:lstStyle>
            <a:lvl1pPr>
              <a:defRPr/>
            </a:lvl1pPr>
          </a:lstStyle>
          <a:p>
            <a:r>
              <a:rPr lang="en-US"/>
              <a:t>Page </a:t>
            </a:r>
            <a:fld id="{C5D1C8B8-B86A-4533-A2FF-F7463C4ADB76}" type="slidenum">
              <a:rPr lang="en-US"/>
              <a:t>‹#›</a:t>
            </a:fld>
            <a:endParaRPr lang="en-US"/>
          </a:p>
        </p:txBody>
      </p:sp>
      <p:sp>
        <p:nvSpPr>
          <p:cNvPr id="10" name="Footer Placeholder 21"/>
          <p:cNvSpPr>
            <a:spLocks noGrp="1"/>
          </p:cNvSpPr>
          <p:nvPr>
            <p:ph type="ftr" sz="quarter" idx="19"/>
          </p:nvPr>
        </p:nvSpPr>
        <p:spPr>
          <a:xfrm>
            <a:off x="3652046" y="6416144"/>
            <a:ext cx="2281238" cy="136525"/>
          </a:xfrm>
          <a:prstGeom prst="rect">
            <a:avLst/>
          </a:prstGeom>
        </p:spPr>
        <p:txBody>
          <a:bodyPr/>
          <a:lstStyle>
            <a:lvl1pPr>
              <a:defRPr/>
            </a:lvl1pPr>
          </a:lstStyle>
          <a:p>
            <a:r>
              <a:rPr lang="en-US"/>
              <a:t>©20XX Waste Management</a:t>
            </a:r>
          </a:p>
        </p:txBody>
      </p:sp>
      <p:sp>
        <p:nvSpPr>
          <p:cNvPr id="12" name="Date Placeholder 22"/>
          <p:cNvSpPr>
            <a:spLocks noGrp="1"/>
          </p:cNvSpPr>
          <p:nvPr>
            <p:ph type="dt" sz="half" idx="20"/>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859536"/>
            <a:ext cx="8229600" cy="512064"/>
          </a:xfrm>
        </p:spPr>
        <p:txBody>
          <a:bodyPr/>
          <a:lstStyle>
            <a:lvl1pPr>
              <a:defRPr sz="2200">
                <a:solidFill>
                  <a:srgbClr val="7AB800"/>
                </a:solidFill>
              </a:defRPr>
            </a:lvl1pPr>
            <a:lvl2pPr>
              <a:defRPr sz="2200">
                <a:solidFill>
                  <a:srgbClr val="7AB800"/>
                </a:solidFill>
              </a:defRPr>
            </a:lvl2pPr>
            <a:lvl3pPr>
              <a:defRPr sz="2200">
                <a:solidFill>
                  <a:srgbClr val="7AB800"/>
                </a:solidFill>
              </a:defRPr>
            </a:lvl3pPr>
            <a:lvl4pPr>
              <a:defRPr sz="2200">
                <a:solidFill>
                  <a:srgbClr val="7AB800"/>
                </a:solidFill>
              </a:defRPr>
            </a:lvl4pPr>
            <a:lvl5pPr>
              <a:defRPr sz="2200">
                <a:solidFill>
                  <a:srgbClr val="7AB800"/>
                </a:solidFill>
              </a:defRPr>
            </a:lvl5pPr>
          </a:lstStyle>
          <a:p>
            <a:pPr lvl="0"/>
            <a:r>
              <a:rPr lang="en-US"/>
              <a:t>Click to edit Master text styles</a:t>
            </a:r>
          </a:p>
        </p:txBody>
      </p:sp>
      <p:sp>
        <p:nvSpPr>
          <p:cNvPr id="23" name="Picture Placeholder 22"/>
          <p:cNvSpPr>
            <a:spLocks noGrp="1"/>
          </p:cNvSpPr>
          <p:nvPr>
            <p:ph type="pic" sz="quarter" idx="14"/>
          </p:nvPr>
        </p:nvSpPr>
        <p:spPr>
          <a:xfrm>
            <a:off x="457200" y="1533525"/>
            <a:ext cx="2571750" cy="2089150"/>
          </a:xfrm>
        </p:spPr>
        <p:txBody>
          <a:bodyPr/>
          <a:lstStyle/>
          <a:p>
            <a:pPr lvl="0"/>
            <a:endParaRPr lang="en-US" noProof="0"/>
          </a:p>
        </p:txBody>
      </p:sp>
      <p:sp>
        <p:nvSpPr>
          <p:cNvPr id="25" name="Picture Placeholder 24"/>
          <p:cNvSpPr>
            <a:spLocks noGrp="1"/>
          </p:cNvSpPr>
          <p:nvPr>
            <p:ph type="pic" sz="quarter" idx="15"/>
          </p:nvPr>
        </p:nvSpPr>
        <p:spPr>
          <a:xfrm>
            <a:off x="3257550" y="1533525"/>
            <a:ext cx="2616200" cy="2089150"/>
          </a:xfrm>
        </p:spPr>
        <p:txBody>
          <a:bodyPr/>
          <a:lstStyle/>
          <a:p>
            <a:pPr lvl="0"/>
            <a:endParaRPr lang="en-US" noProof="0"/>
          </a:p>
        </p:txBody>
      </p:sp>
      <p:sp>
        <p:nvSpPr>
          <p:cNvPr id="27" name="Picture Placeholder 26"/>
          <p:cNvSpPr>
            <a:spLocks noGrp="1"/>
          </p:cNvSpPr>
          <p:nvPr>
            <p:ph type="pic" sz="quarter" idx="16"/>
          </p:nvPr>
        </p:nvSpPr>
        <p:spPr>
          <a:xfrm>
            <a:off x="6099175" y="1533525"/>
            <a:ext cx="2587625" cy="2089150"/>
          </a:xfrm>
        </p:spPr>
        <p:txBody>
          <a:bodyPr/>
          <a:lstStyle/>
          <a:p>
            <a:pPr lvl="0"/>
            <a:endParaRPr lang="en-US" noProof="0"/>
          </a:p>
        </p:txBody>
      </p:sp>
      <p:sp>
        <p:nvSpPr>
          <p:cNvPr id="29" name="Picture Placeholder 28"/>
          <p:cNvSpPr>
            <a:spLocks noGrp="1"/>
          </p:cNvSpPr>
          <p:nvPr>
            <p:ph type="pic" sz="quarter" idx="17"/>
          </p:nvPr>
        </p:nvSpPr>
        <p:spPr>
          <a:xfrm>
            <a:off x="457200" y="3851275"/>
            <a:ext cx="2571750" cy="2089150"/>
          </a:xfrm>
        </p:spPr>
        <p:txBody>
          <a:bodyPr/>
          <a:lstStyle/>
          <a:p>
            <a:pPr lvl="0"/>
            <a:endParaRPr lang="en-US" noProof="0"/>
          </a:p>
        </p:txBody>
      </p:sp>
      <p:sp>
        <p:nvSpPr>
          <p:cNvPr id="31" name="Picture Placeholder 30"/>
          <p:cNvSpPr>
            <a:spLocks noGrp="1"/>
          </p:cNvSpPr>
          <p:nvPr>
            <p:ph type="pic" sz="quarter" idx="18"/>
          </p:nvPr>
        </p:nvSpPr>
        <p:spPr>
          <a:xfrm>
            <a:off x="3257550" y="3851275"/>
            <a:ext cx="2616200" cy="2089150"/>
          </a:xfrm>
        </p:spPr>
        <p:txBody>
          <a:bodyPr/>
          <a:lstStyle/>
          <a:p>
            <a:pPr lvl="0"/>
            <a:endParaRPr lang="en-US" noProof="0"/>
          </a:p>
        </p:txBody>
      </p:sp>
      <p:sp>
        <p:nvSpPr>
          <p:cNvPr id="33" name="Picture Placeholder 32"/>
          <p:cNvSpPr>
            <a:spLocks noGrp="1"/>
          </p:cNvSpPr>
          <p:nvPr>
            <p:ph type="pic" sz="quarter" idx="19"/>
          </p:nvPr>
        </p:nvSpPr>
        <p:spPr>
          <a:xfrm>
            <a:off x="6099175" y="3851275"/>
            <a:ext cx="2587625" cy="2089150"/>
          </a:xfrm>
        </p:spPr>
        <p:txBody>
          <a:bodyPr/>
          <a:lstStyle/>
          <a:p>
            <a:pPr lvl="0"/>
            <a:endParaRPr lang="en-US" noProof="0"/>
          </a:p>
        </p:txBody>
      </p:sp>
      <p:sp>
        <p:nvSpPr>
          <p:cNvPr id="10" name="Rectangle 6"/>
          <p:cNvSpPr>
            <a:spLocks noGrp="1" noChangeArrowheads="1"/>
          </p:cNvSpPr>
          <p:nvPr>
            <p:ph type="sldNum" sz="quarter" idx="20"/>
          </p:nvPr>
        </p:nvSpPr>
        <p:spPr>
          <a:xfrm>
            <a:off x="6048377" y="6416143"/>
            <a:ext cx="568325" cy="136525"/>
          </a:xfrm>
          <a:prstGeom prst="rect">
            <a:avLst/>
          </a:prstGeom>
        </p:spPr>
        <p:txBody>
          <a:bodyPr/>
          <a:lstStyle>
            <a:lvl1pPr>
              <a:defRPr/>
            </a:lvl1pPr>
          </a:lstStyle>
          <a:p>
            <a:r>
              <a:rPr lang="en-US"/>
              <a:t>Page </a:t>
            </a:r>
            <a:fld id="{8C380D20-0304-4AEE-BEED-7179BFF304E0}" type="slidenum">
              <a:rPr lang="en-US"/>
              <a:t>‹#›</a:t>
            </a:fld>
            <a:endParaRPr lang="en-US"/>
          </a:p>
        </p:txBody>
      </p:sp>
      <p:sp>
        <p:nvSpPr>
          <p:cNvPr id="11" name="Footer Placeholder 21"/>
          <p:cNvSpPr>
            <a:spLocks noGrp="1"/>
          </p:cNvSpPr>
          <p:nvPr>
            <p:ph type="ftr" sz="quarter" idx="21"/>
          </p:nvPr>
        </p:nvSpPr>
        <p:spPr>
          <a:xfrm>
            <a:off x="3652046" y="6416144"/>
            <a:ext cx="2281238" cy="136525"/>
          </a:xfrm>
          <a:prstGeom prst="rect">
            <a:avLst/>
          </a:prstGeom>
        </p:spPr>
        <p:txBody>
          <a:bodyPr/>
          <a:lstStyle>
            <a:lvl1pPr>
              <a:defRPr/>
            </a:lvl1pPr>
          </a:lstStyle>
          <a:p>
            <a:r>
              <a:rPr lang="en-US"/>
              <a:t>©20XX Waste Management</a:t>
            </a:r>
          </a:p>
        </p:txBody>
      </p:sp>
      <p:sp>
        <p:nvSpPr>
          <p:cNvPr id="12" name="Date Placeholder 22"/>
          <p:cNvSpPr>
            <a:spLocks noGrp="1"/>
          </p:cNvSpPr>
          <p:nvPr>
            <p:ph type="dt" sz="half" idx="22"/>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6425" cy="3481387"/>
          </a:xfrm>
        </p:spPr>
        <p:txBody>
          <a:bodyPr/>
          <a:lstStyle>
            <a:lvl1pPr>
              <a:defRPr sz="4800">
                <a:solidFill>
                  <a:srgbClr val="7AB800"/>
                </a:solidFill>
              </a:defRPr>
            </a:lvl1pPr>
          </a:lstStyle>
          <a:p>
            <a:r>
              <a:rPr lang="en-US"/>
              <a:t>Click to edit Master title style</a:t>
            </a:r>
          </a:p>
        </p:txBody>
      </p:sp>
      <p:sp>
        <p:nvSpPr>
          <p:cNvPr id="7" name="Text Placeholder 6"/>
          <p:cNvSpPr>
            <a:spLocks noGrp="1"/>
          </p:cNvSpPr>
          <p:nvPr>
            <p:ph type="body" sz="quarter" idx="13"/>
          </p:nvPr>
        </p:nvSpPr>
        <p:spPr>
          <a:xfrm>
            <a:off x="457200" y="4025901"/>
            <a:ext cx="3987800" cy="368300"/>
          </a:xfrm>
        </p:spPr>
        <p:txBody>
          <a:bodyPr/>
          <a:lstStyle>
            <a:lvl1pPr marL="114300" indent="-114300">
              <a:buFont typeface="Lucida Grande"/>
              <a:buChar char="‑"/>
              <a:defRPr sz="1800"/>
            </a:lvl1pPr>
          </a:lstStyle>
          <a:p>
            <a:pPr lvl="0"/>
            <a:r>
              <a:rPr lang="en-US"/>
              <a:t>Click to edit Master text styles</a:t>
            </a:r>
          </a:p>
        </p:txBody>
      </p:sp>
      <p:sp>
        <p:nvSpPr>
          <p:cNvPr id="4" name="Slide Number Placeholder 2"/>
          <p:cNvSpPr>
            <a:spLocks noGrp="1"/>
          </p:cNvSpPr>
          <p:nvPr>
            <p:ph type="sldNum" sz="quarter" idx="14"/>
          </p:nvPr>
        </p:nvSpPr>
        <p:spPr>
          <a:xfrm>
            <a:off x="6048377" y="6416143"/>
            <a:ext cx="568325" cy="136525"/>
          </a:xfrm>
          <a:prstGeom prst="rect">
            <a:avLst/>
          </a:prstGeom>
        </p:spPr>
        <p:txBody>
          <a:bodyPr/>
          <a:lstStyle>
            <a:lvl1pPr>
              <a:defRPr/>
            </a:lvl1pPr>
          </a:lstStyle>
          <a:p>
            <a:r>
              <a:rPr lang="en-US"/>
              <a:t>Page </a:t>
            </a:r>
            <a:fld id="{6A3A48B5-CAB0-43F1-A232-F3CD748477FC}" type="slidenum">
              <a:rPr lang="en-US"/>
              <a:t>‹#›</a:t>
            </a:fld>
            <a:endParaRPr lang="en-US"/>
          </a:p>
        </p:txBody>
      </p:sp>
      <p:sp>
        <p:nvSpPr>
          <p:cNvPr id="5" name="Footer Placeholder 3"/>
          <p:cNvSpPr>
            <a:spLocks noGrp="1"/>
          </p:cNvSpPr>
          <p:nvPr>
            <p:ph type="ftr" sz="quarter" idx="15"/>
          </p:nvPr>
        </p:nvSpPr>
        <p:spPr>
          <a:xfrm>
            <a:off x="3652046" y="6416144"/>
            <a:ext cx="2281238" cy="136525"/>
          </a:xfrm>
          <a:prstGeom prst="rect">
            <a:avLst/>
          </a:prstGeom>
        </p:spPr>
        <p:txBody>
          <a:bodyPr/>
          <a:lstStyle>
            <a:lvl1pPr>
              <a:defRPr/>
            </a:lvl1pPr>
          </a:lstStyle>
          <a:p>
            <a:r>
              <a:rPr lang="en-US"/>
              <a:t>©20XX Waste Management</a:t>
            </a:r>
          </a:p>
        </p:txBody>
      </p:sp>
      <p:sp>
        <p:nvSpPr>
          <p:cNvPr id="6" name="Date Placeholder 4"/>
          <p:cNvSpPr>
            <a:spLocks noGrp="1"/>
          </p:cNvSpPr>
          <p:nvPr>
            <p:ph type="dt" sz="half" idx="16"/>
          </p:nvPr>
        </p:nvSpPr>
        <p:spPr>
          <a:xfrm>
            <a:off x="2616202" y="6416144"/>
            <a:ext cx="916781" cy="136525"/>
          </a:xfrm>
          <a:prstGeom prst="rect">
            <a:avLst/>
          </a:prstGeom>
        </p:spPr>
        <p:txBody>
          <a:bodyPr/>
          <a:lstStyle>
            <a:lvl1pPr>
              <a:defRPr/>
            </a:lvl1pPr>
          </a:lstStyle>
          <a:p>
            <a:pPr>
              <a:defRPr/>
            </a:pPr>
            <a:r>
              <a:rPr lang="en-US"/>
              <a:t>Month XX, 20XX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457200" y="404813"/>
            <a:ext cx="8226425" cy="966787"/>
          </a:xfrm>
          <a:prstGeom prst="rect">
            <a:avLst/>
          </a:prstGeom>
          <a:noFill/>
          <a:ln w="9525">
            <a:noFill/>
            <a:miter lim="800000"/>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4"/>
          <p:cNvSpPr>
            <a:spLocks noGrp="1" noChangeArrowheads="1"/>
          </p:cNvSpPr>
          <p:nvPr>
            <p:ph type="body" idx="1"/>
          </p:nvPr>
        </p:nvSpPr>
        <p:spPr>
          <a:xfrm>
            <a:off x="457200" y="1546225"/>
            <a:ext cx="8229600" cy="4394200"/>
          </a:xfrm>
          <a:prstGeom prst="rect">
            <a:avLst/>
          </a:prstGeom>
          <a:noFill/>
          <a:ln w="9525">
            <a:noFill/>
            <a:miter lim="800000"/>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6"/>
          <p:cNvSpPr>
            <a:spLocks noGrp="1" noChangeArrowheads="1"/>
          </p:cNvSpPr>
          <p:nvPr>
            <p:ph type="sldNum" sz="quarter" idx="4"/>
          </p:nvPr>
        </p:nvSpPr>
        <p:spPr>
          <a:xfrm>
            <a:off x="6047845" y="6411383"/>
            <a:ext cx="568325" cy="143401"/>
          </a:xfrm>
          <a:prstGeom prst="rect">
            <a:avLst/>
          </a:prstGeom>
          <a:noFill/>
          <a:ln w="9525">
            <a:noFill/>
            <a:miter lim="800000"/>
          </a:ln>
          <a:effectLst/>
        </p:spPr>
        <p:txBody>
          <a:bodyPr vert="horz" wrap="square" lIns="0" tIns="0" rIns="0" bIns="0" numCol="1" anchor="b" anchorCtr="0" compatLnSpc="1">
            <a:prstTxWarp prst="textNoShape">
              <a:avLst/>
            </a:prstTxWarp>
          </a:bodyPr>
          <a:lstStyle>
            <a:lvl1pPr algn="r">
              <a:lnSpc>
                <a:spcPct val="100000"/>
              </a:lnSpc>
              <a:buFontTx/>
              <a:buNone/>
              <a:defRPr sz="800"/>
            </a:lvl1pPr>
          </a:lstStyle>
          <a:p>
            <a:r>
              <a:rPr lang="en-US"/>
              <a:t>Page </a:t>
            </a:r>
            <a:fld id="{431DA2AD-0CA7-4D68-9846-F6092A9D5033}" type="slidenum">
              <a:rPr lang="en-US"/>
              <a:t>‹#›</a:t>
            </a:fld>
            <a:endParaRPr lang="en-US"/>
          </a:p>
        </p:txBody>
      </p:sp>
      <p:sp>
        <p:nvSpPr>
          <p:cNvPr id="15" name="Footer Placeholder 21"/>
          <p:cNvSpPr>
            <a:spLocks noGrp="1"/>
          </p:cNvSpPr>
          <p:nvPr>
            <p:ph type="ftr" sz="quarter" idx="3"/>
          </p:nvPr>
        </p:nvSpPr>
        <p:spPr>
          <a:xfrm>
            <a:off x="3651514" y="6411384"/>
            <a:ext cx="2281238" cy="143401"/>
          </a:xfrm>
          <a:prstGeom prst="rect">
            <a:avLst/>
          </a:prstGeom>
        </p:spPr>
        <p:txBody>
          <a:bodyPr vert="horz" wrap="square" lIns="0" tIns="0" rIns="0" bIns="0" numCol="1" anchor="b" anchorCtr="0" compatLnSpc="1">
            <a:prstTxWarp prst="textNoShape">
              <a:avLst/>
            </a:prstTxWarp>
          </a:bodyPr>
          <a:lstStyle>
            <a:lvl1pPr>
              <a:lnSpc>
                <a:spcPct val="100000"/>
              </a:lnSpc>
              <a:defRPr sz="800"/>
            </a:lvl1pPr>
          </a:lstStyle>
          <a:p>
            <a:r>
              <a:rPr lang="en-US"/>
              <a:t>©20XX Waste Management</a:t>
            </a:r>
          </a:p>
        </p:txBody>
      </p:sp>
      <p:sp>
        <p:nvSpPr>
          <p:cNvPr id="16" name="Date Placeholder 22"/>
          <p:cNvSpPr>
            <a:spLocks noGrp="1"/>
          </p:cNvSpPr>
          <p:nvPr>
            <p:ph type="dt" sz="half" idx="2"/>
          </p:nvPr>
        </p:nvSpPr>
        <p:spPr>
          <a:xfrm>
            <a:off x="2615670" y="6411384"/>
            <a:ext cx="916781" cy="143401"/>
          </a:xfrm>
          <a:prstGeom prst="rect">
            <a:avLst/>
          </a:prstGeom>
        </p:spPr>
        <p:txBody>
          <a:bodyPr vert="horz" wrap="none" lIns="0" tIns="45720" rIns="0" bIns="0" rtlCol="0" anchor="b" anchorCtr="0"/>
          <a:lstStyle>
            <a:lvl1pPr algn="l">
              <a:lnSpc>
                <a:spcPct val="100000"/>
              </a:lnSpc>
              <a:defRPr sz="800" smtClean="0">
                <a:solidFill>
                  <a:schemeClr val="tx1"/>
                </a:solidFill>
                <a:ea typeface="+mn-ea"/>
              </a:defRPr>
            </a:lvl1pPr>
          </a:lstStyle>
          <a:p>
            <a:pPr>
              <a:defRPr/>
            </a:pPr>
            <a:r>
              <a:rPr lang="en-US"/>
              <a:t>Month XX, 20XX</a:t>
            </a:r>
          </a:p>
        </p:txBody>
      </p:sp>
      <p:pic>
        <p:nvPicPr>
          <p:cNvPr id="17" name="Picture 27" descr="WM_logo_PPTSmall.png"/>
          <p:cNvPicPr>
            <a:picLocks noChangeAspect="1"/>
          </p:cNvPicPr>
          <p:nvPr userDrawn="1"/>
        </p:nvPicPr>
        <p:blipFill>
          <a:blip r:embed="rId13"/>
          <a:srcRect/>
          <a:stretch>
            <a:fillRect/>
          </a:stretch>
        </p:blipFill>
        <p:spPr>
          <a:xfrm>
            <a:off x="0" y="6086475"/>
            <a:ext cx="1593850" cy="771525"/>
          </a:xfrm>
          <a:prstGeom prst="rect">
            <a:avLst/>
          </a:prstGeom>
          <a:noFill/>
          <a:ln w="9525">
            <a:noFill/>
            <a:miter lim="800000"/>
          </a:ln>
        </p:spPr>
      </p:pic>
      <p:pic>
        <p:nvPicPr>
          <p:cNvPr id="18" name="Picture 17" descr="WM_tagline_1c-green_rgb.gif"/>
          <p:cNvPicPr>
            <a:picLocks noChangeAspect="1"/>
          </p:cNvPicPr>
          <p:nvPr userDrawn="1"/>
        </p:nvPicPr>
        <p:blipFill>
          <a:blip r:embed="rId14"/>
          <a:srcRect/>
          <a:stretch>
            <a:fillRect/>
          </a:stretch>
        </p:blipFill>
        <p:spPr>
          <a:xfrm>
            <a:off x="7625762" y="6331281"/>
            <a:ext cx="1179576" cy="30764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81" r:id="rId4"/>
    <p:sldLayoutId id="2147483676" r:id="rId5"/>
    <p:sldLayoutId id="2147483677" r:id="rId6"/>
    <p:sldLayoutId id="2147483678" r:id="rId7"/>
    <p:sldLayoutId id="2147483679" r:id="rId8"/>
    <p:sldLayoutId id="2147483682" r:id="rId9"/>
    <p:sldLayoutId id="2147483683" r:id="rId10"/>
    <p:sldLayoutId id="2147483686" r:id="rId11"/>
  </p:sldLayoutIdLst>
  <p:hf hdr="0"/>
  <p:txStyles>
    <p:titleStyle>
      <a:lvl1pPr algn="l" rtl="0" eaLnBrk="0" fontAlgn="base" hangingPunct="0">
        <a:lnSpc>
          <a:spcPct val="90000"/>
        </a:lnSpc>
        <a:spcBef>
          <a:spcPct val="0"/>
        </a:spcBef>
        <a:spcAft>
          <a:spcPct val="0"/>
        </a:spcAft>
        <a:defRPr sz="3000">
          <a:solidFill>
            <a:schemeClr val="tx2"/>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2pPr>
      <a:lvl3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3pPr>
      <a:lvl4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4pPr>
      <a:lvl5pPr algn="l" rtl="0" eaLnBrk="0" fontAlgn="base" hangingPunct="0">
        <a:lnSpc>
          <a:spcPct val="90000"/>
        </a:lnSpc>
        <a:spcBef>
          <a:spcPct val="0"/>
        </a:spcBef>
        <a:spcAft>
          <a:spcPct val="0"/>
        </a:spcAft>
        <a:defRPr sz="3000">
          <a:solidFill>
            <a:schemeClr val="tx2"/>
          </a:solidFill>
          <a:latin typeface="Trebuchet MS" charset="0"/>
          <a:ea typeface="ＭＳ Ｐゴシック" charset="-128"/>
        </a:defRPr>
      </a:lvl5pPr>
      <a:lvl6pPr marL="457200" algn="l" rtl="0" fontAlgn="base">
        <a:spcBef>
          <a:spcPct val="0"/>
        </a:spcBef>
        <a:spcAft>
          <a:spcPct val="0"/>
        </a:spcAft>
        <a:defRPr sz="3000">
          <a:solidFill>
            <a:schemeClr val="tx2"/>
          </a:solidFill>
          <a:latin typeface="Trebuchet MS" charset="0"/>
        </a:defRPr>
      </a:lvl6pPr>
      <a:lvl7pPr marL="914400" algn="l" rtl="0" fontAlgn="base">
        <a:spcBef>
          <a:spcPct val="0"/>
        </a:spcBef>
        <a:spcAft>
          <a:spcPct val="0"/>
        </a:spcAft>
        <a:defRPr sz="3000">
          <a:solidFill>
            <a:schemeClr val="tx2"/>
          </a:solidFill>
          <a:latin typeface="Trebuchet MS" charset="0"/>
        </a:defRPr>
      </a:lvl7pPr>
      <a:lvl8pPr marL="1371600" algn="l" rtl="0" fontAlgn="base">
        <a:spcBef>
          <a:spcPct val="0"/>
        </a:spcBef>
        <a:spcAft>
          <a:spcPct val="0"/>
        </a:spcAft>
        <a:defRPr sz="3000">
          <a:solidFill>
            <a:schemeClr val="tx2"/>
          </a:solidFill>
          <a:latin typeface="Trebuchet MS" charset="0"/>
        </a:defRPr>
      </a:lvl8pPr>
      <a:lvl9pPr marL="1828800" algn="l" rtl="0" fontAlgn="base">
        <a:spcBef>
          <a:spcPct val="0"/>
        </a:spcBef>
        <a:spcAft>
          <a:spcPct val="0"/>
        </a:spcAft>
        <a:defRPr sz="3000">
          <a:solidFill>
            <a:schemeClr val="tx2"/>
          </a:solidFill>
          <a:latin typeface="Trebuchet MS" charset="0"/>
        </a:defRPr>
      </a:lvl9pPr>
    </p:titleStyle>
    <p:bodyStyle>
      <a:lvl1pPr algn="l" rtl="0" eaLnBrk="0" fontAlgn="base" hangingPunct="0">
        <a:spcBef>
          <a:spcPct val="0"/>
        </a:spcBef>
        <a:spcAft>
          <a:spcPts val="600"/>
        </a:spcAft>
        <a:buFont typeface="Trebuchet MS" charset="0"/>
        <a:defRPr sz="2200">
          <a:solidFill>
            <a:schemeClr val="tx1"/>
          </a:solidFill>
          <a:latin typeface="+mn-lt"/>
          <a:ea typeface="ＭＳ Ｐゴシック" charset="-128"/>
          <a:cs typeface="+mn-cs"/>
        </a:defRPr>
      </a:lvl1pPr>
      <a:lvl2pPr marL="228600" indent="-228600" algn="l" rtl="0" eaLnBrk="0" fontAlgn="base" hangingPunct="0">
        <a:spcBef>
          <a:spcPct val="0"/>
        </a:spcBef>
        <a:spcAft>
          <a:spcPts val="600"/>
        </a:spcAft>
        <a:buFont typeface="Trebuchet MS" charset="0"/>
        <a:buChar char="•"/>
        <a:defRPr sz="2200">
          <a:solidFill>
            <a:schemeClr val="tx1"/>
          </a:solidFill>
          <a:latin typeface="+mn-lt"/>
          <a:ea typeface="ＭＳ Ｐゴシック" charset="-128"/>
        </a:defRPr>
      </a:lvl2pPr>
      <a:lvl3pPr marL="406400" indent="-165100" algn="l" rtl="0" eaLnBrk="0" fontAlgn="base" hangingPunct="0">
        <a:spcBef>
          <a:spcPct val="0"/>
        </a:spcBef>
        <a:spcAft>
          <a:spcPts val="600"/>
        </a:spcAft>
        <a:buFont typeface="Trebuchet MS" charset="0"/>
        <a:buChar char="–"/>
        <a:defRPr>
          <a:solidFill>
            <a:schemeClr val="tx1"/>
          </a:solidFill>
          <a:latin typeface="+mn-lt"/>
          <a:ea typeface="ＭＳ Ｐゴシック" charset="-128"/>
        </a:defRPr>
      </a:lvl3pPr>
      <a:lvl4pPr marL="571500" indent="-165100" algn="l" rtl="0" eaLnBrk="0" fontAlgn="base" hangingPunct="0">
        <a:spcBef>
          <a:spcPct val="0"/>
        </a:spcBef>
        <a:spcAft>
          <a:spcPts val="600"/>
        </a:spcAft>
        <a:buFont typeface="Trebuchet MS" charset="0"/>
        <a:buChar char="•"/>
        <a:defRPr>
          <a:solidFill>
            <a:schemeClr val="tx1"/>
          </a:solidFill>
          <a:latin typeface="+mn-lt"/>
          <a:ea typeface="ＭＳ Ｐゴシック" charset="-128"/>
        </a:defRPr>
      </a:lvl4pPr>
      <a:lvl5pPr marL="749300" indent="-165100" algn="l" rtl="0" eaLnBrk="0" fontAlgn="base" hangingPunct="0">
        <a:spcBef>
          <a:spcPct val="0"/>
        </a:spcBef>
        <a:spcAft>
          <a:spcPts val="600"/>
        </a:spcAft>
        <a:buFont typeface="Trebuchet MS" charset="0"/>
        <a:buChar char="–"/>
        <a:defRPr>
          <a:solidFill>
            <a:schemeClr val="tx1"/>
          </a:solidFill>
          <a:latin typeface="+mn-lt"/>
          <a:ea typeface="ＭＳ Ｐゴシック" charset="-128"/>
        </a:defRPr>
      </a:lvl5pPr>
      <a:lvl6pPr marL="22860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6pPr>
      <a:lvl7pPr marL="27432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7pPr>
      <a:lvl8pPr marL="32004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8pPr>
      <a:lvl9pPr marL="3657600" indent="-228600" algn="l" rtl="0" fontAlgn="base">
        <a:lnSpc>
          <a:spcPct val="125000"/>
        </a:lnSpc>
        <a:spcBef>
          <a:spcPct val="0"/>
        </a:spcBef>
        <a:spcAft>
          <a:spcPct val="0"/>
        </a:spcAft>
        <a:buFont typeface="Trebuchet MS"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09907" y="251702"/>
            <a:ext cx="8229600" cy="568105"/>
          </a:xfrm>
        </p:spPr>
        <p:txBody>
          <a:bodyPr/>
          <a:lstStyle/>
          <a:p>
            <a:pPr eaLnBrk="1" hangingPunct="1"/>
            <a:r>
              <a:rPr lang="en-US" dirty="0"/>
              <a:t>Glass in the MRFs</a:t>
            </a:r>
          </a:p>
        </p:txBody>
      </p:sp>
      <p:sp>
        <p:nvSpPr>
          <p:cNvPr id="5" name="Text Placeholder 4"/>
          <p:cNvSpPr>
            <a:spLocks noGrp="1"/>
          </p:cNvSpPr>
          <p:nvPr>
            <p:ph type="body" sz="quarter" idx="15"/>
          </p:nvPr>
        </p:nvSpPr>
        <p:spPr>
          <a:xfrm>
            <a:off x="457200" y="3492208"/>
            <a:ext cx="3994150" cy="581025"/>
          </a:xfrm>
        </p:spPr>
        <p:txBody>
          <a:bodyPr/>
          <a:lstStyle/>
          <a:p>
            <a:r>
              <a:rPr lang="en-US" dirty="0"/>
              <a:t>February 23, 2016</a:t>
            </a:r>
          </a:p>
        </p:txBody>
      </p:sp>
      <p:sp>
        <p:nvSpPr>
          <p:cNvPr id="13316" name="Text Placeholder 10"/>
          <p:cNvSpPr>
            <a:spLocks noGrp="1"/>
          </p:cNvSpPr>
          <p:nvPr>
            <p:ph type="body" sz="quarter" idx="12"/>
          </p:nvPr>
        </p:nvSpPr>
        <p:spPr>
          <a:xfrm>
            <a:off x="443553" y="923152"/>
            <a:ext cx="8229600" cy="1110363"/>
          </a:xfrm>
        </p:spPr>
        <p:txBody>
          <a:bodyPr/>
          <a:lstStyle/>
          <a:p>
            <a:pPr eaLnBrk="1" hangingPunct="1"/>
            <a:r>
              <a:rPr lang="en-US" dirty="0"/>
              <a:t> </a:t>
            </a:r>
            <a:endParaRPr lang="en-US" sz="2200" dirty="0"/>
          </a:p>
        </p:txBody>
      </p:sp>
      <p:sp>
        <p:nvSpPr>
          <p:cNvPr id="7" name="Text Placeholder 10"/>
          <p:cNvSpPr>
            <a:spLocks noGrp="1"/>
          </p:cNvSpPr>
          <p:nvPr>
            <p:ph type="body" sz="quarter" idx="12"/>
          </p:nvPr>
        </p:nvSpPr>
        <p:spPr>
          <a:xfrm>
            <a:off x="441437" y="837399"/>
            <a:ext cx="8339959" cy="739154"/>
          </a:xfrm>
        </p:spPr>
        <p:txBody>
          <a:bodyPr>
            <a:normAutofit fontScale="92500"/>
          </a:bodyPr>
          <a:lstStyle/>
          <a:p>
            <a:pPr eaLnBrk="1" hangingPunct="1">
              <a:lnSpc>
                <a:spcPct val="120000"/>
              </a:lnSpc>
              <a:buNone/>
            </a:pPr>
            <a:r>
              <a:rPr lang="en-US" sz="3200" dirty="0">
                <a:solidFill>
                  <a:srgbClr val="00B050"/>
                </a:solidFill>
              </a:rPr>
              <a:t>Glass Recycling Strategies and Processes at MRFs</a:t>
            </a:r>
          </a:p>
        </p:txBody>
      </p:sp>
      <p:pic>
        <p:nvPicPr>
          <p:cNvPr id="3" name="Picture 2"/>
          <p:cNvPicPr>
            <a:picLocks noChangeAspect="1"/>
          </p:cNvPicPr>
          <p:nvPr/>
        </p:nvPicPr>
        <p:blipFill rotWithShape="1">
          <a:blip r:embed="rId3"/>
          <a:srcRect r="14023" b="22432"/>
          <a:stretch/>
        </p:blipFill>
        <p:spPr>
          <a:xfrm>
            <a:off x="3247694" y="1538379"/>
            <a:ext cx="5896306" cy="5319621"/>
          </a:xfrm>
          <a:prstGeom prst="rect">
            <a:avLst/>
          </a:prstGeom>
        </p:spPr>
      </p:pic>
      <p:sp>
        <p:nvSpPr>
          <p:cNvPr id="8" name="Rectangle 3"/>
          <p:cNvSpPr>
            <a:spLocks noGrp="1" noChangeArrowheads="1"/>
          </p:cNvSpPr>
          <p:nvPr>
            <p:ph type="body" idx="1"/>
          </p:nvPr>
        </p:nvSpPr>
        <p:spPr>
          <a:xfrm>
            <a:off x="449315" y="1855079"/>
            <a:ext cx="6227379" cy="1108842"/>
          </a:xfrm>
        </p:spPr>
        <p:txBody>
          <a:bodyPr>
            <a:normAutofit/>
          </a:bodyPr>
          <a:lstStyle/>
          <a:p>
            <a:pPr eaLnBrk="1" hangingPunct="1">
              <a:spcAft>
                <a:spcPct val="0"/>
              </a:spcAft>
            </a:pPr>
            <a:r>
              <a:rPr lang="en-US" dirty="0">
                <a:solidFill>
                  <a:srgbClr val="00B050"/>
                </a:solidFill>
              </a:rPr>
              <a:t>Presented to:</a:t>
            </a:r>
          </a:p>
          <a:p>
            <a:pPr eaLnBrk="1" hangingPunct="1">
              <a:spcAft>
                <a:spcPct val="0"/>
              </a:spcAft>
            </a:pPr>
            <a:r>
              <a:rPr lang="en-US" dirty="0">
                <a:solidFill>
                  <a:srgbClr val="00B050"/>
                </a:solidFill>
              </a:rPr>
              <a:t>Houston-Galveston Area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What’s in the Residue?</a:t>
            </a:r>
          </a:p>
        </p:txBody>
      </p:sp>
      <p:sp>
        <p:nvSpPr>
          <p:cNvPr id="4" name="Slide Number Placeholder 3"/>
          <p:cNvSpPr>
            <a:spLocks noGrp="1"/>
          </p:cNvSpPr>
          <p:nvPr>
            <p:ph type="sldNum" sz="quarter" idx="2"/>
          </p:nvPr>
        </p:nvSpPr>
        <p:spPr/>
        <p:txBody>
          <a:bodyPr/>
          <a:lstStyle/>
          <a:p>
            <a:fld id="{86CB4B4D-7CA3-9044-876B-883B54F8677D}" type="slidenum">
              <a:rPr lang="en-US" smtClean="0"/>
              <a:t>10</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3921097102"/>
              </p:ext>
            </p:extLst>
          </p:nvPr>
        </p:nvGraphicFramePr>
        <p:xfrm>
          <a:off x="-409903" y="1056290"/>
          <a:ext cx="9553903" cy="50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4498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What’s in the Residue?</a:t>
            </a:r>
            <a:br>
              <a:rPr lang="en-US" dirty="0"/>
            </a:b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a:p>
        </p:txBody>
      </p:sp>
      <p:pic>
        <p:nvPicPr>
          <p:cNvPr id="3" name="Picture 2"/>
          <p:cNvPicPr>
            <a:picLocks noChangeAspect="1"/>
          </p:cNvPicPr>
          <p:nvPr/>
        </p:nvPicPr>
        <p:blipFill>
          <a:blip r:embed="rId3"/>
          <a:stretch>
            <a:fillRect/>
          </a:stretch>
        </p:blipFill>
        <p:spPr>
          <a:xfrm>
            <a:off x="252247" y="894665"/>
            <a:ext cx="8657825" cy="4876546"/>
          </a:xfrm>
          <a:prstGeom prst="rect">
            <a:avLst/>
          </a:prstGeom>
        </p:spPr>
      </p:pic>
    </p:spTree>
    <p:extLst>
      <p:ext uri="{BB962C8B-B14F-4D97-AF65-F5344CB8AC3E}">
        <p14:creationId xmlns:p14="http://schemas.microsoft.com/office/powerpoint/2010/main" val="42131966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What’s in the Residue?</a:t>
            </a:r>
          </a:p>
        </p:txBody>
      </p:sp>
      <p:sp>
        <p:nvSpPr>
          <p:cNvPr id="4" name="Slide Number Placeholder 3"/>
          <p:cNvSpPr>
            <a:spLocks noGrp="1"/>
          </p:cNvSpPr>
          <p:nvPr>
            <p:ph type="sldNum" sz="quarter" idx="2"/>
          </p:nvPr>
        </p:nvSpPr>
        <p:spPr/>
        <p:txBody>
          <a:bodyPr/>
          <a:lstStyle/>
          <a:p>
            <a:fld id="{86CB4B4D-7CA3-9044-876B-883B54F8677D}" type="slidenum">
              <a:rPr lang="en-US" smtClean="0"/>
              <a:t>12</a:t>
            </a:fld>
            <a:endParaRPr lang="en-US"/>
          </a:p>
        </p:txBody>
      </p:sp>
      <p:pic>
        <p:nvPicPr>
          <p:cNvPr id="3" name="Picture 2"/>
          <p:cNvPicPr>
            <a:picLocks noChangeAspect="1"/>
          </p:cNvPicPr>
          <p:nvPr/>
        </p:nvPicPr>
        <p:blipFill>
          <a:blip r:embed="rId3"/>
          <a:stretch>
            <a:fillRect/>
          </a:stretch>
        </p:blipFill>
        <p:spPr>
          <a:xfrm>
            <a:off x="1331540" y="839450"/>
            <a:ext cx="6823109" cy="5117332"/>
          </a:xfrm>
          <a:prstGeom prst="rect">
            <a:avLst/>
          </a:prstGeom>
        </p:spPr>
      </p:pic>
    </p:spTree>
    <p:extLst>
      <p:ext uri="{BB962C8B-B14F-4D97-AF65-F5344CB8AC3E}">
        <p14:creationId xmlns:p14="http://schemas.microsoft.com/office/powerpoint/2010/main" val="15945515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What’s in the Residue?</a:t>
            </a: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a:p>
        </p:txBody>
      </p:sp>
      <p:pic>
        <p:nvPicPr>
          <p:cNvPr id="3" name="Picture 2"/>
          <p:cNvPicPr>
            <a:picLocks noChangeAspect="1"/>
          </p:cNvPicPr>
          <p:nvPr/>
        </p:nvPicPr>
        <p:blipFill>
          <a:blip r:embed="rId3"/>
          <a:stretch>
            <a:fillRect/>
          </a:stretch>
        </p:blipFill>
        <p:spPr>
          <a:xfrm>
            <a:off x="1079289" y="945733"/>
            <a:ext cx="7098371" cy="5030547"/>
          </a:xfrm>
          <a:prstGeom prst="rect">
            <a:avLst/>
          </a:prstGeom>
        </p:spPr>
      </p:pic>
    </p:spTree>
    <p:extLst>
      <p:ext uri="{BB962C8B-B14F-4D97-AF65-F5344CB8AC3E}">
        <p14:creationId xmlns:p14="http://schemas.microsoft.com/office/powerpoint/2010/main" val="36556904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Glass Audit Results</a:t>
            </a:r>
            <a:br>
              <a:rPr lang="en-US" dirty="0"/>
            </a:b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14</a:t>
            </a:fld>
            <a:endParaRPr lang="en-US"/>
          </a:p>
        </p:txBody>
      </p:sp>
      <p:pic>
        <p:nvPicPr>
          <p:cNvPr id="7" name="Picture 6"/>
          <p:cNvPicPr>
            <a:picLocks noChangeAspect="1"/>
          </p:cNvPicPr>
          <p:nvPr/>
        </p:nvPicPr>
        <p:blipFill>
          <a:blip r:embed="rId3"/>
          <a:stretch>
            <a:fillRect/>
          </a:stretch>
        </p:blipFill>
        <p:spPr>
          <a:xfrm>
            <a:off x="1642922" y="1198179"/>
            <a:ext cx="5868329" cy="416309"/>
          </a:xfrm>
          <a:prstGeom prst="rect">
            <a:avLst/>
          </a:prstGeom>
        </p:spPr>
      </p:pic>
      <p:pic>
        <p:nvPicPr>
          <p:cNvPr id="8" name="Picture 7"/>
          <p:cNvPicPr>
            <a:picLocks noChangeAspect="1"/>
          </p:cNvPicPr>
          <p:nvPr/>
        </p:nvPicPr>
        <p:blipFill>
          <a:blip r:embed="rId4"/>
          <a:stretch>
            <a:fillRect/>
          </a:stretch>
        </p:blipFill>
        <p:spPr>
          <a:xfrm>
            <a:off x="514207" y="2007798"/>
            <a:ext cx="3935466" cy="2657462"/>
          </a:xfrm>
          <a:prstGeom prst="rect">
            <a:avLst/>
          </a:prstGeom>
        </p:spPr>
      </p:pic>
      <p:pic>
        <p:nvPicPr>
          <p:cNvPr id="9" name="Picture 8"/>
          <p:cNvPicPr>
            <a:picLocks noChangeAspect="1"/>
          </p:cNvPicPr>
          <p:nvPr/>
        </p:nvPicPr>
        <p:blipFill>
          <a:blip r:embed="rId5"/>
          <a:stretch>
            <a:fillRect/>
          </a:stretch>
        </p:blipFill>
        <p:spPr>
          <a:xfrm>
            <a:off x="4614737" y="2036374"/>
            <a:ext cx="3970763" cy="2253541"/>
          </a:xfrm>
          <a:prstGeom prst="rect">
            <a:avLst/>
          </a:prstGeom>
        </p:spPr>
      </p:pic>
      <p:pic>
        <p:nvPicPr>
          <p:cNvPr id="10" name="Picture 9"/>
          <p:cNvPicPr>
            <a:picLocks noChangeAspect="1"/>
          </p:cNvPicPr>
          <p:nvPr/>
        </p:nvPicPr>
        <p:blipFill>
          <a:blip r:embed="rId6"/>
          <a:stretch>
            <a:fillRect/>
          </a:stretch>
        </p:blipFill>
        <p:spPr>
          <a:xfrm>
            <a:off x="1714234" y="4582302"/>
            <a:ext cx="4066615" cy="1378353"/>
          </a:xfrm>
          <a:prstGeom prst="rect">
            <a:avLst/>
          </a:prstGeom>
        </p:spPr>
      </p:pic>
    </p:spTree>
    <p:extLst>
      <p:ext uri="{BB962C8B-B14F-4D97-AF65-F5344CB8AC3E}">
        <p14:creationId xmlns:p14="http://schemas.microsoft.com/office/powerpoint/2010/main" val="10352599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Further Investment</a:t>
            </a:r>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a:p>
        </p:txBody>
      </p:sp>
      <p:pic>
        <p:nvPicPr>
          <p:cNvPr id="3" name="Picture 2"/>
          <p:cNvPicPr>
            <a:picLocks noChangeAspect="1"/>
          </p:cNvPicPr>
          <p:nvPr/>
        </p:nvPicPr>
        <p:blipFill>
          <a:blip r:embed="rId3"/>
          <a:stretch>
            <a:fillRect/>
          </a:stretch>
        </p:blipFill>
        <p:spPr>
          <a:xfrm>
            <a:off x="252248" y="1041013"/>
            <a:ext cx="8648865" cy="4806111"/>
          </a:xfrm>
          <a:prstGeom prst="rect">
            <a:avLst/>
          </a:prstGeom>
        </p:spPr>
      </p:pic>
    </p:spTree>
    <p:extLst>
      <p:ext uri="{BB962C8B-B14F-4D97-AF65-F5344CB8AC3E}">
        <p14:creationId xmlns:p14="http://schemas.microsoft.com/office/powerpoint/2010/main" val="32554879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5" y="172799"/>
            <a:ext cx="8563179" cy="941387"/>
          </a:xfrm>
        </p:spPr>
        <p:txBody>
          <a:bodyPr/>
          <a:lstStyle/>
          <a:p>
            <a:r>
              <a:rPr lang="en-US" dirty="0"/>
              <a:t>Glass</a:t>
            </a:r>
          </a:p>
        </p:txBody>
      </p:sp>
      <p:sp>
        <p:nvSpPr>
          <p:cNvPr id="3" name="Content Placeholder 2"/>
          <p:cNvSpPr>
            <a:spLocks noGrp="1"/>
          </p:cNvSpPr>
          <p:nvPr>
            <p:ph sz="quarter" idx="13"/>
          </p:nvPr>
        </p:nvSpPr>
        <p:spPr>
          <a:xfrm>
            <a:off x="382137" y="1024478"/>
            <a:ext cx="7997587" cy="4490486"/>
          </a:xfrm>
        </p:spPr>
        <p:txBody>
          <a:bodyPr/>
          <a:lstStyle/>
          <a:p>
            <a:pPr marL="285750" indent="-285750">
              <a:lnSpc>
                <a:spcPct val="110000"/>
              </a:lnSpc>
              <a:buFont typeface="Arial" panose="020B0604020202020204" pitchFamily="34" charset="0"/>
              <a:buChar char="•"/>
            </a:pPr>
            <a:r>
              <a:rPr lang="en-US" sz="2000" b="1" dirty="0"/>
              <a:t>Glass makes up 4.5% of the overall waste stream and 13.1% of material recycled (US EPA 2013).  </a:t>
            </a:r>
            <a:r>
              <a:rPr lang="en-US" sz="2000" dirty="0"/>
              <a:t>Glass plays in important role in achieving recycling goals in many communities.</a:t>
            </a:r>
          </a:p>
          <a:p>
            <a:pPr marL="285750" indent="-285750">
              <a:lnSpc>
                <a:spcPct val="110000"/>
              </a:lnSpc>
              <a:buFont typeface="Arial" panose="020B0604020202020204" pitchFamily="34" charset="0"/>
              <a:buChar char="•"/>
            </a:pPr>
            <a:r>
              <a:rPr lang="en-US" sz="2000" b="1" dirty="0"/>
              <a:t>Glass makes up 18% of the average WM MRF stream.</a:t>
            </a:r>
            <a:r>
              <a:rPr lang="en-US" sz="2000" dirty="0"/>
              <a:t>  As material has become lighter, glass makes up a higher percentage of the MRF stream.</a:t>
            </a:r>
          </a:p>
          <a:p>
            <a:pPr marL="285750" indent="-285750">
              <a:lnSpc>
                <a:spcPct val="110000"/>
              </a:lnSpc>
              <a:buFont typeface="Arial" panose="020B0604020202020204" pitchFamily="34" charset="0"/>
              <a:buChar char="•"/>
            </a:pPr>
            <a:r>
              <a:rPr lang="en-US" sz="2000" b="1" dirty="0"/>
              <a:t>Glass beneficiation.  </a:t>
            </a:r>
            <a:r>
              <a:rPr lang="en-US" sz="2000" dirty="0"/>
              <a:t>Glass flows from MRFs to beneficiation plants for sorting, crushing and cleaning before delivery to the bottle manufacturers. These are not located everywhere.</a:t>
            </a:r>
          </a:p>
          <a:p>
            <a:pPr marL="285750" indent="-285750">
              <a:lnSpc>
                <a:spcPct val="110000"/>
              </a:lnSpc>
              <a:spcBef>
                <a:spcPts val="600"/>
              </a:spcBef>
              <a:buFont typeface="Arial" panose="020B0604020202020204" pitchFamily="34" charset="0"/>
              <a:buChar char="•"/>
            </a:pPr>
            <a:r>
              <a:rPr lang="en-US" sz="2000" b="1" dirty="0"/>
              <a:t>The inelasticity of glass supply impacts markets.  </a:t>
            </a:r>
            <a:r>
              <a:rPr lang="en-US" sz="2000" dirty="0"/>
              <a:t>Constant supply from curbside collection  combined with uneven demand creates imbalanced markets across the U.S.</a:t>
            </a:r>
          </a:p>
        </p:txBody>
      </p:sp>
      <p:sp>
        <p:nvSpPr>
          <p:cNvPr id="4" name="Text Placeholder 3"/>
          <p:cNvSpPr>
            <a:spLocks noGrp="1"/>
          </p:cNvSpPr>
          <p:nvPr>
            <p:ph type="body" sz="quarter" idx="14"/>
          </p:nvPr>
        </p:nvSpPr>
        <p:spPr>
          <a:xfrm>
            <a:off x="279778" y="590643"/>
            <a:ext cx="8229600" cy="482600"/>
          </a:xfrm>
        </p:spPr>
        <p:txBody>
          <a:bodyPr/>
          <a:lstStyle/>
          <a:p>
            <a:r>
              <a:rPr lang="en-US" dirty="0"/>
              <a:t>Glass recycling facts</a:t>
            </a:r>
          </a:p>
        </p:txBody>
      </p:sp>
      <p:sp>
        <p:nvSpPr>
          <p:cNvPr id="5" name="Slide Number Placeholder 4"/>
          <p:cNvSpPr>
            <a:spLocks noGrp="1"/>
          </p:cNvSpPr>
          <p:nvPr>
            <p:ph type="sldNum" sz="quarter" idx="15"/>
          </p:nvPr>
        </p:nvSpPr>
        <p:spPr/>
        <p:txBody>
          <a:bodyPr/>
          <a:lstStyle/>
          <a:p>
            <a:r>
              <a:rPr lang="en-US"/>
              <a:t>Page </a:t>
            </a:r>
            <a:fld id="{0A831791-DD9A-4738-9099-CB0B1260C94C}" type="slidenum">
              <a:rPr lang="en-US" smtClean="0"/>
              <a:t>2</a:t>
            </a:fld>
            <a:endParaRPr lang="en-US"/>
          </a:p>
        </p:txBody>
      </p:sp>
      <p:sp>
        <p:nvSpPr>
          <p:cNvPr id="6" name="Footer Placeholder 5"/>
          <p:cNvSpPr>
            <a:spLocks noGrp="1"/>
          </p:cNvSpPr>
          <p:nvPr>
            <p:ph type="ftr" sz="quarter" idx="16"/>
          </p:nvPr>
        </p:nvSpPr>
        <p:spPr>
          <a:xfrm>
            <a:off x="3611102" y="6416144"/>
            <a:ext cx="2281238" cy="136525"/>
          </a:xfrm>
        </p:spPr>
        <p:txBody>
          <a:bodyPr/>
          <a:lstStyle/>
          <a:p>
            <a:pPr algn="ctr"/>
            <a:r>
              <a:rPr lang="en-US" dirty="0"/>
              <a:t>©2016 Waste Management</a:t>
            </a:r>
          </a:p>
        </p:txBody>
      </p:sp>
      <p:grpSp>
        <p:nvGrpSpPr>
          <p:cNvPr id="10" name="Group 9"/>
          <p:cNvGrpSpPr/>
          <p:nvPr/>
        </p:nvGrpSpPr>
        <p:grpSpPr>
          <a:xfrm>
            <a:off x="5882185" y="4954138"/>
            <a:ext cx="2961319" cy="1816586"/>
            <a:chOff x="1981200" y="1372359"/>
            <a:chExt cx="5026256" cy="3808753"/>
          </a:xfrm>
        </p:grpSpPr>
        <p:pic>
          <p:nvPicPr>
            <p:cNvPr id="11" name="Picture 41" descr="BottlesTransparentBackground.gif"/>
            <p:cNvPicPr>
              <a:picLocks noChangeAspect="1"/>
            </p:cNvPicPr>
            <p:nvPr/>
          </p:nvPicPr>
          <p:blipFill>
            <a:blip r:embed="rId3" cstate="print"/>
            <a:srcRect r="37234"/>
            <a:stretch>
              <a:fillRect/>
            </a:stretch>
          </p:blipFill>
          <p:spPr bwMode="auto">
            <a:xfrm flipH="1">
              <a:off x="3541150" y="1372359"/>
              <a:ext cx="1635155" cy="3626846"/>
            </a:xfrm>
            <a:prstGeom prst="rect">
              <a:avLst/>
            </a:prstGeom>
            <a:noFill/>
            <a:ln w="9525">
              <a:noFill/>
              <a:miter lim="800000"/>
              <a:headEnd/>
              <a:tailEnd/>
            </a:ln>
          </p:spPr>
        </p:pic>
        <p:pic>
          <p:nvPicPr>
            <p:cNvPr id="12" name="Picture 35"/>
            <p:cNvPicPr>
              <a:picLocks noChangeAspect="1" noChangeArrowheads="1"/>
            </p:cNvPicPr>
            <p:nvPr/>
          </p:nvPicPr>
          <p:blipFill>
            <a:blip r:embed="rId4" cstate="print"/>
            <a:srcRect/>
            <a:stretch>
              <a:fillRect/>
            </a:stretch>
          </p:blipFill>
          <p:spPr bwMode="auto">
            <a:xfrm flipH="1">
              <a:off x="2667000" y="3028508"/>
              <a:ext cx="1138446" cy="1970697"/>
            </a:xfrm>
            <a:prstGeom prst="rect">
              <a:avLst/>
            </a:prstGeom>
            <a:noFill/>
            <a:ln w="9525">
              <a:noFill/>
              <a:miter lim="800000"/>
              <a:headEnd/>
              <a:tailEnd/>
            </a:ln>
          </p:spPr>
        </p:pic>
        <p:pic>
          <p:nvPicPr>
            <p:cNvPr id="13" name="Picture 16"/>
            <p:cNvPicPr>
              <a:picLocks noChangeAspect="1" noChangeArrowheads="1"/>
            </p:cNvPicPr>
            <p:nvPr/>
          </p:nvPicPr>
          <p:blipFill>
            <a:blip r:embed="rId5" cstate="print"/>
            <a:srcRect l="27274" t="19934"/>
            <a:stretch>
              <a:fillRect/>
            </a:stretch>
          </p:blipFill>
          <p:spPr bwMode="auto">
            <a:xfrm flipH="1">
              <a:off x="1981200" y="2497558"/>
              <a:ext cx="996749" cy="2501647"/>
            </a:xfrm>
            <a:prstGeom prst="rect">
              <a:avLst/>
            </a:prstGeom>
            <a:noFill/>
            <a:ln w="9525">
              <a:noFill/>
              <a:miter lim="800000"/>
              <a:headEnd/>
              <a:tailEnd/>
            </a:ln>
          </p:spPr>
        </p:pic>
        <p:pic>
          <p:nvPicPr>
            <p:cNvPr id="14" name="Picture 15"/>
            <p:cNvPicPr>
              <a:picLocks noChangeAspect="1" noChangeArrowheads="1"/>
            </p:cNvPicPr>
            <p:nvPr/>
          </p:nvPicPr>
          <p:blipFill>
            <a:blip r:embed="rId6" cstate="print"/>
            <a:srcRect/>
            <a:stretch>
              <a:fillRect/>
            </a:stretch>
          </p:blipFill>
          <p:spPr bwMode="auto">
            <a:xfrm flipH="1">
              <a:off x="4800600" y="2215293"/>
              <a:ext cx="2206856" cy="2965819"/>
            </a:xfrm>
            <a:prstGeom prst="rect">
              <a:avLst/>
            </a:prstGeom>
            <a:noFill/>
            <a:ln w="9525">
              <a:noFill/>
              <a:miter lim="800000"/>
              <a:headEnd/>
              <a:tailEnd/>
            </a:ln>
          </p:spPr>
        </p:pic>
      </p:grpSp>
    </p:spTree>
    <p:extLst>
      <p:ext uri="{BB962C8B-B14F-4D97-AF65-F5344CB8AC3E}">
        <p14:creationId xmlns:p14="http://schemas.microsoft.com/office/powerpoint/2010/main" val="278063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5" y="172799"/>
            <a:ext cx="8563179" cy="941387"/>
          </a:xfrm>
        </p:spPr>
        <p:txBody>
          <a:bodyPr/>
          <a:lstStyle/>
          <a:p>
            <a:r>
              <a:rPr lang="en-US" dirty="0"/>
              <a:t>Glass</a:t>
            </a:r>
          </a:p>
        </p:txBody>
      </p:sp>
      <p:sp>
        <p:nvSpPr>
          <p:cNvPr id="3" name="Content Placeholder 2"/>
          <p:cNvSpPr>
            <a:spLocks noGrp="1"/>
          </p:cNvSpPr>
          <p:nvPr>
            <p:ph sz="quarter" idx="13"/>
          </p:nvPr>
        </p:nvSpPr>
        <p:spPr>
          <a:xfrm>
            <a:off x="382137" y="981624"/>
            <a:ext cx="7997587" cy="4094837"/>
          </a:xfrm>
        </p:spPr>
        <p:txBody>
          <a:bodyPr/>
          <a:lstStyle/>
          <a:p>
            <a:pPr marL="285750" indent="-285750">
              <a:lnSpc>
                <a:spcPct val="110000"/>
              </a:lnSpc>
              <a:buFont typeface="Arial" panose="020B0604020202020204" pitchFamily="34" charset="0"/>
              <a:buChar char="•"/>
            </a:pPr>
            <a:r>
              <a:rPr lang="en-US" sz="2000" b="1" dirty="0"/>
              <a:t>Solutions vary by region</a:t>
            </a:r>
            <a:r>
              <a:rPr lang="en-US" sz="2000" dirty="0"/>
              <a:t>. Even though there may technically be sufficient demand for acceptably processed cullet by the glass bottle and fiberglass manufacturing industry, supply and demand of specific colors do not always balance by geography.</a:t>
            </a:r>
          </a:p>
          <a:p>
            <a:pPr marL="285750" indent="-285750">
              <a:lnSpc>
                <a:spcPct val="110000"/>
              </a:lnSpc>
              <a:buFont typeface="Arial" panose="020B0604020202020204" pitchFamily="34" charset="0"/>
              <a:buChar char="•"/>
            </a:pPr>
            <a:r>
              <a:rPr lang="en-US" sz="2000" b="1" dirty="0"/>
              <a:t>Municipal contracts are beginning to reflect the cost of recycling glass</a:t>
            </a:r>
            <a:r>
              <a:rPr lang="en-US" sz="2000" dirty="0"/>
              <a:t>. With low commodity pricing for all materials, each must stand on its own. The high cost of recycling glass has been elevated through these efforts.</a:t>
            </a:r>
          </a:p>
          <a:p>
            <a:pPr marL="285750" indent="-285750">
              <a:lnSpc>
                <a:spcPct val="110000"/>
              </a:lnSpc>
              <a:buFont typeface="Arial" panose="020B0604020202020204" pitchFamily="34" charset="0"/>
              <a:buChar char="•"/>
            </a:pPr>
            <a:r>
              <a:rPr lang="en-US" sz="2000" b="1" dirty="0"/>
              <a:t>As the cost of recycling glass increases, communities are moving towards alternative collection methods for glass. </a:t>
            </a:r>
            <a:r>
              <a:rPr lang="en-US" sz="2000" dirty="0"/>
              <a:t>These decisions are made for the health of their overall recycling programs.</a:t>
            </a:r>
          </a:p>
          <a:p>
            <a:pPr marL="285750" indent="-285750">
              <a:lnSpc>
                <a:spcPct val="110000"/>
              </a:lnSpc>
              <a:buFont typeface="Arial" panose="020B0604020202020204" pitchFamily="34" charset="0"/>
              <a:buChar char="•"/>
            </a:pPr>
            <a:endParaRPr lang="en-US" sz="2000" dirty="0"/>
          </a:p>
        </p:txBody>
      </p:sp>
      <p:sp>
        <p:nvSpPr>
          <p:cNvPr id="4" name="Text Placeholder 3"/>
          <p:cNvSpPr>
            <a:spLocks noGrp="1"/>
          </p:cNvSpPr>
          <p:nvPr>
            <p:ph type="body" sz="quarter" idx="14"/>
          </p:nvPr>
        </p:nvSpPr>
        <p:spPr>
          <a:xfrm>
            <a:off x="279778" y="590643"/>
            <a:ext cx="8229600" cy="482600"/>
          </a:xfrm>
        </p:spPr>
        <p:txBody>
          <a:bodyPr/>
          <a:lstStyle/>
          <a:p>
            <a:r>
              <a:rPr lang="en-US" dirty="0"/>
              <a:t>There are multiple solutions</a:t>
            </a:r>
          </a:p>
        </p:txBody>
      </p:sp>
      <p:sp>
        <p:nvSpPr>
          <p:cNvPr id="5" name="Slide Number Placeholder 4"/>
          <p:cNvSpPr>
            <a:spLocks noGrp="1"/>
          </p:cNvSpPr>
          <p:nvPr>
            <p:ph type="sldNum" sz="quarter" idx="15"/>
          </p:nvPr>
        </p:nvSpPr>
        <p:spPr/>
        <p:txBody>
          <a:bodyPr/>
          <a:lstStyle/>
          <a:p>
            <a:r>
              <a:rPr lang="en-US"/>
              <a:t>Page </a:t>
            </a:r>
            <a:fld id="{0A831791-DD9A-4738-9099-CB0B1260C94C}" type="slidenum">
              <a:rPr lang="en-US" smtClean="0"/>
              <a:t>3</a:t>
            </a:fld>
            <a:endParaRPr lang="en-US"/>
          </a:p>
        </p:txBody>
      </p:sp>
      <p:sp>
        <p:nvSpPr>
          <p:cNvPr id="6" name="Footer Placeholder 5"/>
          <p:cNvSpPr>
            <a:spLocks noGrp="1"/>
          </p:cNvSpPr>
          <p:nvPr>
            <p:ph type="ftr" sz="quarter" idx="16"/>
          </p:nvPr>
        </p:nvSpPr>
        <p:spPr>
          <a:xfrm>
            <a:off x="3611102" y="6416144"/>
            <a:ext cx="2281238" cy="136525"/>
          </a:xfrm>
        </p:spPr>
        <p:txBody>
          <a:bodyPr/>
          <a:lstStyle/>
          <a:p>
            <a:pPr algn="ctr"/>
            <a:r>
              <a:rPr lang="en-US" dirty="0"/>
              <a:t>©2016 Waste Management</a:t>
            </a:r>
          </a:p>
        </p:txBody>
      </p:sp>
      <p:grpSp>
        <p:nvGrpSpPr>
          <p:cNvPr id="15" name="Group 14"/>
          <p:cNvGrpSpPr/>
          <p:nvPr/>
        </p:nvGrpSpPr>
        <p:grpSpPr>
          <a:xfrm>
            <a:off x="5882185" y="4954138"/>
            <a:ext cx="2961319" cy="1816586"/>
            <a:chOff x="1981200" y="1372359"/>
            <a:chExt cx="5026256" cy="3808753"/>
          </a:xfrm>
        </p:grpSpPr>
        <p:pic>
          <p:nvPicPr>
            <p:cNvPr id="16" name="Picture 41" descr="BottlesTransparentBackground.gif"/>
            <p:cNvPicPr>
              <a:picLocks noChangeAspect="1"/>
            </p:cNvPicPr>
            <p:nvPr/>
          </p:nvPicPr>
          <p:blipFill>
            <a:blip r:embed="rId3" cstate="print"/>
            <a:srcRect r="37234"/>
            <a:stretch>
              <a:fillRect/>
            </a:stretch>
          </p:blipFill>
          <p:spPr bwMode="auto">
            <a:xfrm flipH="1">
              <a:off x="3541150" y="1372359"/>
              <a:ext cx="1635155" cy="3626846"/>
            </a:xfrm>
            <a:prstGeom prst="rect">
              <a:avLst/>
            </a:prstGeom>
            <a:noFill/>
            <a:ln w="9525">
              <a:noFill/>
              <a:miter lim="800000"/>
              <a:headEnd/>
              <a:tailEnd/>
            </a:ln>
          </p:spPr>
        </p:pic>
        <p:pic>
          <p:nvPicPr>
            <p:cNvPr id="17" name="Picture 35"/>
            <p:cNvPicPr>
              <a:picLocks noChangeAspect="1" noChangeArrowheads="1"/>
            </p:cNvPicPr>
            <p:nvPr/>
          </p:nvPicPr>
          <p:blipFill>
            <a:blip r:embed="rId4" cstate="print"/>
            <a:srcRect/>
            <a:stretch>
              <a:fillRect/>
            </a:stretch>
          </p:blipFill>
          <p:spPr bwMode="auto">
            <a:xfrm flipH="1">
              <a:off x="2667000" y="3028508"/>
              <a:ext cx="1138446" cy="1970697"/>
            </a:xfrm>
            <a:prstGeom prst="rect">
              <a:avLst/>
            </a:prstGeom>
            <a:noFill/>
            <a:ln w="9525">
              <a:noFill/>
              <a:miter lim="800000"/>
              <a:headEnd/>
              <a:tailEnd/>
            </a:ln>
          </p:spPr>
        </p:pic>
        <p:pic>
          <p:nvPicPr>
            <p:cNvPr id="18" name="Picture 16"/>
            <p:cNvPicPr>
              <a:picLocks noChangeAspect="1" noChangeArrowheads="1"/>
            </p:cNvPicPr>
            <p:nvPr/>
          </p:nvPicPr>
          <p:blipFill>
            <a:blip r:embed="rId5" cstate="print"/>
            <a:srcRect l="27274" t="19934"/>
            <a:stretch>
              <a:fillRect/>
            </a:stretch>
          </p:blipFill>
          <p:spPr bwMode="auto">
            <a:xfrm flipH="1">
              <a:off x="1981200" y="2497558"/>
              <a:ext cx="996749" cy="2501647"/>
            </a:xfrm>
            <a:prstGeom prst="rect">
              <a:avLst/>
            </a:prstGeom>
            <a:noFill/>
            <a:ln w="9525">
              <a:noFill/>
              <a:miter lim="800000"/>
              <a:headEnd/>
              <a:tailEnd/>
            </a:ln>
          </p:spPr>
        </p:pic>
        <p:pic>
          <p:nvPicPr>
            <p:cNvPr id="19" name="Picture 15"/>
            <p:cNvPicPr>
              <a:picLocks noChangeAspect="1" noChangeArrowheads="1"/>
            </p:cNvPicPr>
            <p:nvPr/>
          </p:nvPicPr>
          <p:blipFill>
            <a:blip r:embed="rId6" cstate="print"/>
            <a:srcRect/>
            <a:stretch>
              <a:fillRect/>
            </a:stretch>
          </p:blipFill>
          <p:spPr bwMode="auto">
            <a:xfrm flipH="1">
              <a:off x="4800600" y="2215293"/>
              <a:ext cx="2206856" cy="2965819"/>
            </a:xfrm>
            <a:prstGeom prst="rect">
              <a:avLst/>
            </a:prstGeom>
            <a:noFill/>
            <a:ln w="9525">
              <a:noFill/>
              <a:miter lim="800000"/>
              <a:headEnd/>
              <a:tailEnd/>
            </a:ln>
          </p:spPr>
        </p:pic>
      </p:grpSp>
    </p:spTree>
    <p:extLst>
      <p:ext uri="{BB962C8B-B14F-4D97-AF65-F5344CB8AC3E}">
        <p14:creationId xmlns:p14="http://schemas.microsoft.com/office/powerpoint/2010/main" val="379512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5" y="172799"/>
            <a:ext cx="8563179" cy="941387"/>
          </a:xfrm>
        </p:spPr>
        <p:txBody>
          <a:bodyPr/>
          <a:lstStyle/>
          <a:p>
            <a:r>
              <a:rPr lang="en-US" dirty="0"/>
              <a:t>Glass</a:t>
            </a:r>
          </a:p>
        </p:txBody>
      </p:sp>
      <p:sp>
        <p:nvSpPr>
          <p:cNvPr id="3" name="Content Placeholder 2"/>
          <p:cNvSpPr>
            <a:spLocks noGrp="1"/>
          </p:cNvSpPr>
          <p:nvPr>
            <p:ph sz="quarter" idx="13"/>
          </p:nvPr>
        </p:nvSpPr>
        <p:spPr>
          <a:xfrm>
            <a:off x="382137" y="1395964"/>
            <a:ext cx="7997587" cy="4094837"/>
          </a:xfrm>
        </p:spPr>
        <p:txBody>
          <a:bodyPr/>
          <a:lstStyle/>
          <a:p>
            <a:pPr marL="285750" indent="-285750">
              <a:lnSpc>
                <a:spcPct val="110000"/>
              </a:lnSpc>
              <a:buFont typeface="Arial" panose="020B0604020202020204" pitchFamily="34" charset="0"/>
              <a:buChar char="•"/>
            </a:pPr>
            <a:r>
              <a:rPr lang="en-US" sz="2000" b="1" dirty="0"/>
              <a:t>Glass “in” or glass “out” is not the issue. </a:t>
            </a:r>
            <a:r>
              <a:rPr lang="en-US" sz="2000" dirty="0"/>
              <a:t>Rather, the markets need to be available, the specifications need to be defined, and the processing costs need to cover the cost of separation </a:t>
            </a:r>
            <a:r>
              <a:rPr lang="en-US" sz="2000" u="sng" dirty="0"/>
              <a:t>and</a:t>
            </a:r>
            <a:r>
              <a:rPr lang="en-US" sz="2000" dirty="0"/>
              <a:t> getting the material to their end markets.</a:t>
            </a:r>
          </a:p>
          <a:p>
            <a:pPr marL="285750" indent="-285750">
              <a:lnSpc>
                <a:spcPct val="110000"/>
              </a:lnSpc>
              <a:buFont typeface="Arial" panose="020B0604020202020204" pitchFamily="34" charset="0"/>
              <a:buChar char="•"/>
            </a:pPr>
            <a:r>
              <a:rPr lang="en-US" sz="2000" b="1" dirty="0"/>
              <a:t>New contracts/RFPs need to be evaluated multiple ways. </a:t>
            </a:r>
            <a:r>
              <a:rPr lang="en-US" sz="2000" dirty="0"/>
              <a:t>WM is willing to recycle nearly anything that has an available end market. Proposals will/may offer options for different materials to let municipalities and other customers choose what they want to be in their program, but will have cost options to ensure any method makes financial sense.</a:t>
            </a:r>
          </a:p>
          <a:p>
            <a:pPr marL="285750" indent="-285750">
              <a:lnSpc>
                <a:spcPct val="110000"/>
              </a:lnSpc>
              <a:buFont typeface="Arial" panose="020B0604020202020204" pitchFamily="34" charset="0"/>
              <a:buChar char="•"/>
            </a:pPr>
            <a:endParaRPr lang="en-US" sz="2000" dirty="0"/>
          </a:p>
        </p:txBody>
      </p:sp>
      <p:sp>
        <p:nvSpPr>
          <p:cNvPr id="4" name="Text Placeholder 3"/>
          <p:cNvSpPr>
            <a:spLocks noGrp="1"/>
          </p:cNvSpPr>
          <p:nvPr>
            <p:ph type="body" sz="quarter" idx="14"/>
          </p:nvPr>
        </p:nvSpPr>
        <p:spPr>
          <a:xfrm>
            <a:off x="279778" y="590643"/>
            <a:ext cx="8229600" cy="482600"/>
          </a:xfrm>
        </p:spPr>
        <p:txBody>
          <a:bodyPr/>
          <a:lstStyle/>
          <a:p>
            <a:r>
              <a:rPr lang="en-US" dirty="0"/>
              <a:t>Key points for glass at WM</a:t>
            </a:r>
          </a:p>
        </p:txBody>
      </p:sp>
      <p:sp>
        <p:nvSpPr>
          <p:cNvPr id="5" name="Slide Number Placeholder 4"/>
          <p:cNvSpPr>
            <a:spLocks noGrp="1"/>
          </p:cNvSpPr>
          <p:nvPr>
            <p:ph type="sldNum" sz="quarter" idx="15"/>
          </p:nvPr>
        </p:nvSpPr>
        <p:spPr/>
        <p:txBody>
          <a:bodyPr/>
          <a:lstStyle/>
          <a:p>
            <a:r>
              <a:rPr lang="en-US"/>
              <a:t>Page </a:t>
            </a:r>
            <a:fld id="{0A831791-DD9A-4738-9099-CB0B1260C94C}" type="slidenum">
              <a:rPr lang="en-US" smtClean="0"/>
              <a:t>4</a:t>
            </a:fld>
            <a:endParaRPr lang="en-US"/>
          </a:p>
        </p:txBody>
      </p:sp>
      <p:sp>
        <p:nvSpPr>
          <p:cNvPr id="6" name="Footer Placeholder 5"/>
          <p:cNvSpPr>
            <a:spLocks noGrp="1"/>
          </p:cNvSpPr>
          <p:nvPr>
            <p:ph type="ftr" sz="quarter" idx="16"/>
          </p:nvPr>
        </p:nvSpPr>
        <p:spPr>
          <a:xfrm>
            <a:off x="3611102" y="6416144"/>
            <a:ext cx="2281238" cy="136525"/>
          </a:xfrm>
        </p:spPr>
        <p:txBody>
          <a:bodyPr/>
          <a:lstStyle/>
          <a:p>
            <a:pPr algn="ctr"/>
            <a:r>
              <a:rPr lang="en-US" dirty="0"/>
              <a:t>©2016 Waste Management</a:t>
            </a:r>
          </a:p>
        </p:txBody>
      </p:sp>
    </p:spTree>
    <p:extLst>
      <p:ext uri="{BB962C8B-B14F-4D97-AF65-F5344CB8AC3E}">
        <p14:creationId xmlns:p14="http://schemas.microsoft.com/office/powerpoint/2010/main" val="233952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separating a mix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66" y="632066"/>
            <a:ext cx="6667500"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248" y="231392"/>
            <a:ext cx="8226425" cy="966787"/>
          </a:xfrm>
        </p:spPr>
        <p:txBody>
          <a:bodyPr/>
          <a:lstStyle/>
          <a:p>
            <a:r>
              <a:rPr lang="en-US" dirty="0"/>
              <a:t>Glass Process</a:t>
            </a:r>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a:p>
        </p:txBody>
      </p:sp>
      <p:pic>
        <p:nvPicPr>
          <p:cNvPr id="8198" name="Picture 6" descr="Image result for separating a mixture"/>
          <p:cNvPicPr>
            <a:picLocks noChangeAspect="1" noChangeArrowheads="1"/>
          </p:cNvPicPr>
          <p:nvPr/>
        </p:nvPicPr>
        <p:blipFill rotWithShape="1">
          <a:blip r:embed="rId4">
            <a:extLst>
              <a:ext uri="{28A0092B-C50C-407E-A947-70E740481C1C}">
                <a14:useLocalDpi xmlns:a14="http://schemas.microsoft.com/office/drawing/2010/main" val="0"/>
              </a:ext>
            </a:extLst>
          </a:blip>
          <a:srcRect l="-3032" t="37250" r="3032" b="42339"/>
          <a:stretch/>
        </p:blipFill>
        <p:spPr bwMode="auto">
          <a:xfrm>
            <a:off x="1834432" y="5214936"/>
            <a:ext cx="5715547" cy="87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091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Glass Process (cont.)</a:t>
            </a:r>
          </a:p>
        </p:txBody>
      </p:sp>
      <p:sp>
        <p:nvSpPr>
          <p:cNvPr id="4" name="Slide Number Placeholder 3"/>
          <p:cNvSpPr>
            <a:spLocks noGrp="1"/>
          </p:cNvSpPr>
          <p:nvPr>
            <p:ph type="sldNum" sz="quarter" idx="2"/>
          </p:nvPr>
        </p:nvSpPr>
        <p:spPr/>
        <p:txBody>
          <a:bodyPr/>
          <a:lstStyle/>
          <a:p>
            <a:fld id="{86CB4B4D-7CA3-9044-876B-883B54F8677D}" type="slidenum">
              <a:rPr lang="en-US" smtClean="0"/>
              <a:t>6</a:t>
            </a:fld>
            <a:endParaRPr lang="en-US"/>
          </a:p>
        </p:txBody>
      </p:sp>
      <p:graphicFrame>
        <p:nvGraphicFramePr>
          <p:cNvPr id="6" name="Diagram 5"/>
          <p:cNvGraphicFramePr/>
          <p:nvPr/>
        </p:nvGraphicFramePr>
        <p:xfrm>
          <a:off x="520169" y="802892"/>
          <a:ext cx="795850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478218" y="4581142"/>
            <a:ext cx="1289154" cy="571500"/>
          </a:xfrm>
          <a:prstGeom prst="rect">
            <a:avLst/>
          </a:prstGeom>
          <a:noFill/>
        </p:spPr>
        <p:txBody>
          <a:bodyPr wrap="square" lIns="0" tIns="0" rIns="0" bIns="0" rtlCol="0">
            <a:noAutofit/>
          </a:bodyPr>
          <a:lstStyle/>
          <a:p>
            <a:pPr algn="ctr">
              <a:lnSpc>
                <a:spcPct val="90000"/>
              </a:lnSpc>
            </a:pPr>
            <a:r>
              <a:rPr lang="en-US" sz="2000" dirty="0">
                <a:latin typeface="Trebuchet MS" pitchFamily="34" charset="0"/>
                <a:cs typeface="Arial" pitchFamily="34" charset="0"/>
              </a:rPr>
              <a:t>3D / 2D Separation</a:t>
            </a:r>
          </a:p>
        </p:txBody>
      </p:sp>
      <p:sp>
        <p:nvSpPr>
          <p:cNvPr id="10" name="TextBox 9"/>
          <p:cNvSpPr txBox="1"/>
          <p:nvPr/>
        </p:nvSpPr>
        <p:spPr>
          <a:xfrm>
            <a:off x="2587615" y="4746032"/>
            <a:ext cx="1289154" cy="571500"/>
          </a:xfrm>
          <a:prstGeom prst="rect">
            <a:avLst/>
          </a:prstGeom>
          <a:noFill/>
        </p:spPr>
        <p:txBody>
          <a:bodyPr wrap="square" lIns="0" tIns="0" rIns="0" bIns="0" rtlCol="0">
            <a:noAutofit/>
          </a:bodyPr>
          <a:lstStyle/>
          <a:p>
            <a:pPr algn="ctr">
              <a:lnSpc>
                <a:spcPct val="90000"/>
              </a:lnSpc>
            </a:pPr>
            <a:r>
              <a:rPr lang="en-US" sz="2000" dirty="0">
                <a:latin typeface="Trebuchet MS" pitchFamily="34" charset="0"/>
                <a:cs typeface="Arial" pitchFamily="34" charset="0"/>
              </a:rPr>
              <a:t>Collection</a:t>
            </a:r>
          </a:p>
        </p:txBody>
      </p:sp>
    </p:spTree>
    <p:extLst>
      <p:ext uri="{BB962C8B-B14F-4D97-AF65-F5344CB8AC3E}">
        <p14:creationId xmlns:p14="http://schemas.microsoft.com/office/powerpoint/2010/main" val="29342587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Glass Process (cont.)</a:t>
            </a:r>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a:p>
        </p:txBody>
      </p:sp>
      <p:graphicFrame>
        <p:nvGraphicFramePr>
          <p:cNvPr id="6" name="Diagram 5"/>
          <p:cNvGraphicFramePr/>
          <p:nvPr/>
        </p:nvGraphicFramePr>
        <p:xfrm>
          <a:off x="520169" y="813816"/>
          <a:ext cx="795850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78218" y="4581142"/>
            <a:ext cx="1289154" cy="571500"/>
          </a:xfrm>
          <a:prstGeom prst="rect">
            <a:avLst/>
          </a:prstGeom>
          <a:noFill/>
        </p:spPr>
        <p:txBody>
          <a:bodyPr wrap="square" lIns="0" tIns="0" rIns="0" bIns="0" rtlCol="0">
            <a:noAutofit/>
          </a:bodyPr>
          <a:lstStyle/>
          <a:p>
            <a:pPr algn="ctr">
              <a:lnSpc>
                <a:spcPct val="90000"/>
              </a:lnSpc>
            </a:pPr>
            <a:r>
              <a:rPr lang="en-US" sz="2000" dirty="0">
                <a:latin typeface="Trebuchet MS" pitchFamily="34" charset="0"/>
                <a:cs typeface="Arial" pitchFamily="34" charset="0"/>
              </a:rPr>
              <a:t>Density Separation</a:t>
            </a:r>
          </a:p>
        </p:txBody>
      </p:sp>
      <p:sp>
        <p:nvSpPr>
          <p:cNvPr id="7" name="TextBox 6"/>
          <p:cNvSpPr txBox="1"/>
          <p:nvPr/>
        </p:nvSpPr>
        <p:spPr>
          <a:xfrm>
            <a:off x="2602605" y="4581142"/>
            <a:ext cx="1289154" cy="571500"/>
          </a:xfrm>
          <a:prstGeom prst="rect">
            <a:avLst/>
          </a:prstGeom>
          <a:noFill/>
        </p:spPr>
        <p:txBody>
          <a:bodyPr wrap="square" lIns="0" tIns="0" rIns="0" bIns="0" rtlCol="0">
            <a:noAutofit/>
          </a:bodyPr>
          <a:lstStyle/>
          <a:p>
            <a:pPr algn="ctr">
              <a:lnSpc>
                <a:spcPct val="90000"/>
              </a:lnSpc>
            </a:pPr>
            <a:r>
              <a:rPr lang="en-US" sz="2000" dirty="0">
                <a:latin typeface="Trebuchet MS" pitchFamily="34" charset="0"/>
                <a:cs typeface="Arial" pitchFamily="34" charset="0"/>
              </a:rPr>
              <a:t>Size Separation</a:t>
            </a:r>
          </a:p>
        </p:txBody>
      </p:sp>
    </p:spTree>
    <p:extLst>
      <p:ext uri="{BB962C8B-B14F-4D97-AF65-F5344CB8AC3E}">
        <p14:creationId xmlns:p14="http://schemas.microsoft.com/office/powerpoint/2010/main" val="2218516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31392"/>
            <a:ext cx="8226425" cy="966787"/>
          </a:xfrm>
        </p:spPr>
        <p:txBody>
          <a:bodyPr/>
          <a:lstStyle/>
          <a:p>
            <a:r>
              <a:rPr lang="en-US" dirty="0"/>
              <a:t>Glass Process (cont.)</a:t>
            </a:r>
          </a:p>
        </p:txBody>
      </p:sp>
      <p:sp>
        <p:nvSpPr>
          <p:cNvPr id="4" name="Slide Number Placeholder 3"/>
          <p:cNvSpPr>
            <a:spLocks noGrp="1"/>
          </p:cNvSpPr>
          <p:nvPr>
            <p:ph type="sldNum" sz="quarter" idx="2"/>
          </p:nvPr>
        </p:nvSpPr>
        <p:spPr/>
        <p:txBody>
          <a:bodyPr/>
          <a:lstStyle/>
          <a:p>
            <a:fld id="{86CB4B4D-7CA3-9044-876B-883B54F8677D}" type="slidenum">
              <a:rPr lang="en-US" smtClean="0"/>
              <a:t>8</a:t>
            </a:fld>
            <a:endParaRPr lang="en-US"/>
          </a:p>
        </p:txBody>
      </p:sp>
      <p:graphicFrame>
        <p:nvGraphicFramePr>
          <p:cNvPr id="6" name="Diagram 5"/>
          <p:cNvGraphicFramePr/>
          <p:nvPr/>
        </p:nvGraphicFramePr>
        <p:xfrm>
          <a:off x="520170" y="1233539"/>
          <a:ext cx="29125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Down 2"/>
          <p:cNvSpPr/>
          <p:nvPr/>
        </p:nvSpPr>
        <p:spPr bwMode="auto">
          <a:xfrm rot="14400000">
            <a:off x="4177867" y="1783825"/>
            <a:ext cx="764499" cy="1543423"/>
          </a:xfrm>
          <a:prstGeom prst="downArrow">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0" tIns="0" rIns="91440" bIns="0" numCol="1" rtlCol="0" anchor="t" anchorCtr="0" compatLnSpc="1">
            <a:prstTxWarp prst="textNoShape">
              <a:avLst/>
            </a:prstTxWarp>
          </a:bodyPr>
          <a:lstStyle/>
          <a:p>
            <a:pPr marL="0" marR="0" indent="0" algn="l" defTabSz="914400" rtl="0" eaLnBrk="1" fontAlgn="base" latinLnBrk="0" hangingPunct="1">
              <a:lnSpc>
                <a:spcPct val="125000"/>
              </a:lnSpc>
              <a:spcBef>
                <a:spcPct val="0"/>
              </a:spcBef>
              <a:spcAft>
                <a:spcPct val="0"/>
              </a:spcAft>
              <a:buClrTx/>
              <a:buSzTx/>
              <a:buFont typeface="Trebuchet MS" charset="0"/>
              <a:buNone/>
              <a:tabLst/>
            </a:pPr>
            <a:endParaRPr kumimoji="0" lang="en-US" sz="1800" b="0" i="0" u="none" strike="noStrike" cap="none" normalizeH="0" baseline="0">
              <a:ln>
                <a:noFill/>
              </a:ln>
              <a:solidFill>
                <a:schemeClr val="tx1"/>
              </a:solidFill>
              <a:effectLst/>
              <a:latin typeface="Trebuchet MS" charset="0"/>
            </a:endParaRPr>
          </a:p>
        </p:txBody>
      </p:sp>
      <p:sp>
        <p:nvSpPr>
          <p:cNvPr id="8" name="Arrow: Down 7"/>
          <p:cNvSpPr/>
          <p:nvPr/>
        </p:nvSpPr>
        <p:spPr bwMode="auto">
          <a:xfrm rot="18000000">
            <a:off x="4177869" y="3797563"/>
            <a:ext cx="764499" cy="1543423"/>
          </a:xfrm>
          <a:prstGeom prst="downArrow">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0" tIns="0" rIns="91440" bIns="0" numCol="1" rtlCol="0" anchor="t" anchorCtr="0" compatLnSpc="1">
            <a:prstTxWarp prst="textNoShape">
              <a:avLst/>
            </a:prstTxWarp>
          </a:bodyPr>
          <a:lstStyle/>
          <a:p>
            <a:pPr marL="0" marR="0" indent="0" algn="l" defTabSz="914400" rtl="0" eaLnBrk="1" fontAlgn="base" latinLnBrk="0" hangingPunct="1">
              <a:lnSpc>
                <a:spcPct val="125000"/>
              </a:lnSpc>
              <a:spcBef>
                <a:spcPct val="0"/>
              </a:spcBef>
              <a:spcAft>
                <a:spcPct val="0"/>
              </a:spcAft>
              <a:buClrTx/>
              <a:buSzTx/>
              <a:buFont typeface="Trebuchet MS" charset="0"/>
              <a:buNone/>
              <a:tabLst/>
            </a:pPr>
            <a:endParaRPr kumimoji="0" lang="en-US" sz="1800" b="0" i="0" u="none" strike="noStrike" cap="none" normalizeH="0" baseline="0">
              <a:ln>
                <a:noFill/>
              </a:ln>
              <a:solidFill>
                <a:schemeClr val="tx1"/>
              </a:solidFill>
              <a:effectLst/>
              <a:latin typeface="Trebuchet MS" charset="0"/>
            </a:endParaRPr>
          </a:p>
        </p:txBody>
      </p:sp>
      <p:sp>
        <p:nvSpPr>
          <p:cNvPr id="9" name="TextBox 8"/>
          <p:cNvSpPr txBox="1"/>
          <p:nvPr/>
        </p:nvSpPr>
        <p:spPr>
          <a:xfrm>
            <a:off x="5419564" y="1198179"/>
            <a:ext cx="2929957" cy="1938992"/>
          </a:xfrm>
          <a:prstGeom prst="rect">
            <a:avLst/>
          </a:prstGeom>
        </p:spPr>
        <p:style>
          <a:lnRef idx="2">
            <a:schemeClr val="dk1"/>
          </a:lnRef>
          <a:fillRef idx="1">
            <a:schemeClr val="lt1"/>
          </a:fillRef>
          <a:effectRef idx="0">
            <a:schemeClr val="dk1"/>
          </a:effectRef>
          <a:fontRef idx="minor">
            <a:schemeClr val="dk1"/>
          </a:fontRef>
        </p:style>
        <p:txBody>
          <a:bodyPr wrap="square" lIns="274320" tIns="274320" rIns="274320" bIns="274320" rtlCol="0">
            <a:spAutoFit/>
          </a:bodyPr>
          <a:lstStyle/>
          <a:p>
            <a:pPr>
              <a:lnSpc>
                <a:spcPct val="90000"/>
              </a:lnSpc>
            </a:pPr>
            <a:r>
              <a:rPr lang="en-US" sz="2000" dirty="0">
                <a:latin typeface="Trebuchet MS" pitchFamily="34" charset="0"/>
                <a:cs typeface="Arial" pitchFamily="34" charset="0"/>
              </a:rPr>
              <a:t>Usable glass sent to either a secondary processor, glass recycling company, or manufacturer.</a:t>
            </a:r>
          </a:p>
        </p:txBody>
      </p:sp>
      <p:sp>
        <p:nvSpPr>
          <p:cNvPr id="11" name="TextBox 10"/>
          <p:cNvSpPr txBox="1"/>
          <p:nvPr/>
        </p:nvSpPr>
        <p:spPr>
          <a:xfrm>
            <a:off x="5419563" y="3852380"/>
            <a:ext cx="2929957" cy="1938992"/>
          </a:xfrm>
          <a:prstGeom prst="rect">
            <a:avLst/>
          </a:prstGeom>
        </p:spPr>
        <p:style>
          <a:lnRef idx="2">
            <a:schemeClr val="dk1"/>
          </a:lnRef>
          <a:fillRef idx="1">
            <a:schemeClr val="lt1"/>
          </a:fillRef>
          <a:effectRef idx="0">
            <a:schemeClr val="dk1"/>
          </a:effectRef>
          <a:fontRef idx="minor">
            <a:schemeClr val="dk1"/>
          </a:fontRef>
        </p:style>
        <p:txBody>
          <a:bodyPr wrap="square" lIns="274320" tIns="274320" rIns="274320" bIns="274320" rtlCol="0">
            <a:spAutoFit/>
          </a:bodyPr>
          <a:lstStyle/>
          <a:p>
            <a:pPr>
              <a:lnSpc>
                <a:spcPct val="90000"/>
              </a:lnSpc>
            </a:pPr>
            <a:r>
              <a:rPr lang="en-US" sz="2000" dirty="0">
                <a:latin typeface="Trebuchet MS" pitchFamily="34" charset="0"/>
                <a:cs typeface="Arial" pitchFamily="34" charset="0"/>
              </a:rPr>
              <a:t>Depending on market and region, fines are landfilled or have other beneficial use.</a:t>
            </a:r>
          </a:p>
        </p:txBody>
      </p:sp>
      <p:sp>
        <p:nvSpPr>
          <p:cNvPr id="12" name="TextBox 11"/>
          <p:cNvSpPr txBox="1"/>
          <p:nvPr/>
        </p:nvSpPr>
        <p:spPr>
          <a:xfrm>
            <a:off x="3416428" y="5921868"/>
            <a:ext cx="1898063" cy="285750"/>
          </a:xfrm>
          <a:prstGeom prst="rect">
            <a:avLst/>
          </a:prstGeom>
          <a:noFill/>
        </p:spPr>
        <p:txBody>
          <a:bodyPr wrap="square" lIns="0" tIns="0" rIns="0" bIns="0" rtlCol="0">
            <a:noAutofit/>
          </a:bodyPr>
          <a:lstStyle/>
          <a:p>
            <a:pPr algn="ctr">
              <a:lnSpc>
                <a:spcPct val="90000"/>
              </a:lnSpc>
            </a:pPr>
            <a:r>
              <a:rPr lang="en-US" sz="2000" dirty="0">
                <a:latin typeface="Trebuchet MS" pitchFamily="34" charset="0"/>
                <a:cs typeface="Arial" pitchFamily="34" charset="0"/>
              </a:rPr>
              <a:t>Freight</a:t>
            </a:r>
          </a:p>
        </p:txBody>
      </p:sp>
    </p:spTree>
    <p:extLst>
      <p:ext uri="{BB962C8B-B14F-4D97-AF65-F5344CB8AC3E}">
        <p14:creationId xmlns:p14="http://schemas.microsoft.com/office/powerpoint/2010/main" val="3656318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243107"/>
            <a:ext cx="9144000" cy="1143000"/>
          </a:xfrm>
        </p:spPr>
        <p:txBody>
          <a:bodyPr/>
          <a:lstStyle/>
          <a:p>
            <a:r>
              <a:rPr lang="en-US" dirty="0"/>
              <a:t>MRF Economics – Increasing Costs</a:t>
            </a:r>
          </a:p>
        </p:txBody>
      </p:sp>
      <p:graphicFrame>
        <p:nvGraphicFramePr>
          <p:cNvPr id="4" name="Chart 3"/>
          <p:cNvGraphicFramePr>
            <a:graphicFrameLocks/>
          </p:cNvGraphicFramePr>
          <p:nvPr>
            <p:extLst>
              <p:ext uri="{D42A27DB-BD31-4B8C-83A1-F6EECF244321}">
                <p14:modId xmlns:p14="http://schemas.microsoft.com/office/powerpoint/2010/main" val="3631853819"/>
              </p:ext>
            </p:extLst>
          </p:nvPr>
        </p:nvGraphicFramePr>
        <p:xfrm>
          <a:off x="1876097" y="896033"/>
          <a:ext cx="5566965" cy="3644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8371" y="4880105"/>
            <a:ext cx="8623739" cy="491613"/>
          </a:xfrm>
          <a:prstGeom prst="rect">
            <a:avLst/>
          </a:prstGeom>
          <a:noFill/>
        </p:spPr>
        <p:txBody>
          <a:bodyPr wrap="square" lIns="0" tIns="0" rIns="0" bIns="0" rtlCol="0">
            <a:noAutofit/>
          </a:bodyPr>
          <a:lstStyle/>
          <a:p>
            <a:pPr marL="342900" indent="-342900">
              <a:lnSpc>
                <a:spcPct val="110000"/>
              </a:lnSpc>
              <a:buFont typeface="Arial" panose="020B0604020202020204" pitchFamily="34" charset="0"/>
              <a:buChar char="•"/>
            </a:pPr>
            <a:r>
              <a:rPr lang="en-US" sz="2200" dirty="0">
                <a:latin typeface="+mn-lt"/>
                <a:cs typeface="Arial" pitchFamily="34" charset="0"/>
              </a:rPr>
              <a:t>18% of inbound recyclables are glass and 16% are contaminants</a:t>
            </a:r>
          </a:p>
          <a:p>
            <a:pPr marL="342900" indent="-342900">
              <a:lnSpc>
                <a:spcPct val="110000"/>
              </a:lnSpc>
              <a:buFont typeface="Arial" panose="020B0604020202020204" pitchFamily="34" charset="0"/>
              <a:buChar char="•"/>
            </a:pPr>
            <a:r>
              <a:rPr lang="en-US" sz="2200" dirty="0">
                <a:latin typeface="+mn-lt"/>
                <a:cs typeface="Arial" pitchFamily="34" charset="0"/>
              </a:rPr>
              <a:t>34% of MRF inbound materials have a net cost, </a:t>
            </a:r>
            <a:r>
              <a:rPr lang="en-US" sz="2200" u="sng" dirty="0">
                <a:latin typeface="+mn-lt"/>
                <a:cs typeface="Arial" pitchFamily="34" charset="0"/>
              </a:rPr>
              <a:t>not</a:t>
            </a:r>
            <a:r>
              <a:rPr lang="en-US" sz="2200" dirty="0">
                <a:latin typeface="+mn-lt"/>
                <a:cs typeface="Arial" pitchFamily="34" charset="0"/>
              </a:rPr>
              <a:t> revenue.</a:t>
            </a:r>
          </a:p>
          <a:p>
            <a:pPr marL="342900" indent="-342900">
              <a:lnSpc>
                <a:spcPct val="110000"/>
              </a:lnSpc>
              <a:buFont typeface="Arial" panose="020B0604020202020204" pitchFamily="34" charset="0"/>
              <a:buChar char="•"/>
            </a:pPr>
            <a:endParaRPr lang="en-US" sz="2200" dirty="0">
              <a:latin typeface="+mn-lt"/>
              <a:cs typeface="Arial" pitchFamily="34" charset="0"/>
            </a:endParaRPr>
          </a:p>
        </p:txBody>
      </p:sp>
      <p:sp>
        <p:nvSpPr>
          <p:cNvPr id="3" name="Rounded Rectangle 2"/>
          <p:cNvSpPr/>
          <p:nvPr/>
        </p:nvSpPr>
        <p:spPr bwMode="auto">
          <a:xfrm>
            <a:off x="252248" y="5691349"/>
            <a:ext cx="8749862" cy="930186"/>
          </a:xfrm>
          <a:prstGeom prst="roundRect">
            <a:avLst/>
          </a:prstGeom>
          <a:solidFill>
            <a:schemeClr val="accent6"/>
          </a:solidFill>
          <a:ln w="9525" cap="flat" cmpd="sng" algn="ctr">
            <a:noFill/>
            <a:prstDash val="solid"/>
            <a:round/>
            <a:headEnd type="none" w="med" len="med"/>
            <a:tailEnd type="none" w="med" len="med"/>
          </a:ln>
          <a:effectLst/>
        </p:spPr>
        <p:txBody>
          <a:bodyPr vert="horz" wrap="square" lIns="0" tIns="0" rIns="91440" bIns="0" numCol="1" rtlCol="0" anchor="ctr" anchorCtr="0" compatLnSpc="1">
            <a:prstTxWarp prst="textNoShape">
              <a:avLst/>
            </a:prstTxWarp>
          </a:bodyPr>
          <a:lstStyle/>
          <a:p>
            <a:pPr algn="ctr">
              <a:lnSpc>
                <a:spcPct val="90000"/>
              </a:lnSpc>
            </a:pPr>
            <a:r>
              <a:rPr lang="en-US" sz="2200" b="1" dirty="0">
                <a:solidFill>
                  <a:schemeClr val="bg1"/>
                </a:solidFill>
                <a:latin typeface="Trebuchet MS" pitchFamily="34" charset="0"/>
                <a:cs typeface="Arial" pitchFamily="34" charset="0"/>
              </a:rPr>
              <a:t>Benefits of reducing contamination by 10% outweigh the cost of glass</a:t>
            </a:r>
          </a:p>
        </p:txBody>
      </p:sp>
    </p:spTree>
    <p:extLst>
      <p:ext uri="{BB962C8B-B14F-4D97-AF65-F5344CB8AC3E}">
        <p14:creationId xmlns:p14="http://schemas.microsoft.com/office/powerpoint/2010/main" val="12728788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DMEDGE-DOCID" val="1"/>
  <p:tag name="AS_TITLE" val="Aspose.Slides for Java"/>
  <p:tag name="AS_VERSION" val="2.9.6"/>
  <p:tag name="AS_RELEASE_DATE" val="2012.08.15"/>
  <p:tag name="AS_OS" val="Java"/>
</p:tagLst>
</file>

<file path=ppt/theme/theme1.xml><?xml version="1.0" encoding="utf-8"?>
<a:theme xmlns:a="http://schemas.openxmlformats.org/drawingml/2006/main" name="Default Design">
  <a:themeElements>
    <a:clrScheme name="Waste Management">
      <a:dk1>
        <a:srgbClr val="57584F"/>
      </a:dk1>
      <a:lt1>
        <a:srgbClr val="FFFFFF"/>
      </a:lt1>
      <a:dk2>
        <a:srgbClr val="00693C"/>
      </a:dk2>
      <a:lt2>
        <a:srgbClr val="C6C6BC"/>
      </a:lt2>
      <a:accent1>
        <a:srgbClr val="FECB00"/>
      </a:accent1>
      <a:accent2>
        <a:srgbClr val="024731"/>
      </a:accent2>
      <a:accent3>
        <a:srgbClr val="3C8A2E"/>
      </a:accent3>
      <a:accent4>
        <a:srgbClr val="BED600"/>
      </a:accent4>
      <a:accent5>
        <a:srgbClr val="57584F"/>
      </a:accent5>
      <a:accent6>
        <a:srgbClr val="7AB800"/>
      </a:accent6>
      <a:hlink>
        <a:srgbClr val="BED600"/>
      </a:hlink>
      <a:folHlink>
        <a:srgbClr val="C6C6C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0" tIns="0" rIns="91440" bIns="0" numCol="1" rtlCol="0" anchor="t" anchorCtr="0" compatLnSpc="1">
        <a:prstTxWarp prst="textNoShape">
          <a:avLst/>
        </a:prstTxWarp>
      </a:bodyPr>
      <a:lstStyle>
        <a:defPPr marL="0" marR="0" indent="0" algn="l" defTabSz="914400" rtl="0" eaLnBrk="1" fontAlgn="base" latinLnBrk="0" hangingPunct="1">
          <a:lnSpc>
            <a:spcPct val="125000"/>
          </a:lnSpc>
          <a:spcBef>
            <a:spcPct val="0"/>
          </a:spcBef>
          <a:spcAft>
            <a:spcPct val="0"/>
          </a:spcAft>
          <a:buClrTx/>
          <a:buSzTx/>
          <a:buFont typeface="Trebuchet MS" charset="0"/>
          <a:buNone/>
          <a:tabLst/>
          <a:defRPr kumimoji="0" sz="1800" b="0" i="0" u="none" strike="noStrike" cap="none" normalizeH="0" baseline="0">
            <a:ln>
              <a:noFill/>
            </a:ln>
            <a:solidFill>
              <a:schemeClr val="tx1"/>
            </a:solidFill>
            <a:effectLst/>
            <a:latin typeface="Trebuchet MS" charset="0"/>
          </a:defRPr>
        </a:defPPr>
      </a:lstStyle>
    </a:spDef>
    <a:lnDef>
      <a:spPr>
        <a:ln w="19050">
          <a:solidFill>
            <a:schemeClr val="tx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000" dirty="0" smtClean="0">
            <a:latin typeface="Trebuchet MS"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57584F"/>
      </a:dk1>
      <a:lt1>
        <a:srgbClr val="FFFFFF"/>
      </a:lt1>
      <a:dk2>
        <a:srgbClr val="00693C"/>
      </a:dk2>
      <a:lt2>
        <a:srgbClr val="C6C6BC"/>
      </a:lt2>
      <a:accent1>
        <a:srgbClr val="FECB00"/>
      </a:accent1>
      <a:accent2>
        <a:srgbClr val="BED600"/>
      </a:accent2>
      <a:accent3>
        <a:srgbClr val="FFFFFF"/>
      </a:accent3>
      <a:accent4>
        <a:srgbClr val="494A42"/>
      </a:accent4>
      <a:accent5>
        <a:srgbClr val="FEE2AA"/>
      </a:accent5>
      <a:accent6>
        <a:srgbClr val="ACC200"/>
      </a:accent6>
      <a:hlink>
        <a:srgbClr val="3C8A2E"/>
      </a:hlink>
      <a:folHlink>
        <a:srgbClr val="0247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57584F"/>
      </a:dk1>
      <a:lt1>
        <a:srgbClr val="FFFFFF"/>
      </a:lt1>
      <a:dk2>
        <a:srgbClr val="00693C"/>
      </a:dk2>
      <a:lt2>
        <a:srgbClr val="C6C6BC"/>
      </a:lt2>
      <a:accent1>
        <a:srgbClr val="BBE0E3"/>
      </a:accent1>
      <a:accent2>
        <a:srgbClr val="BED600"/>
      </a:accent2>
      <a:accent3>
        <a:srgbClr val="FFFFFF"/>
      </a:accent3>
      <a:accent4>
        <a:srgbClr val="494A42"/>
      </a:accent4>
      <a:accent5>
        <a:srgbClr val="DAEDEF"/>
      </a:accent5>
      <a:accent6>
        <a:srgbClr val="ACC200"/>
      </a:accent6>
      <a:hlink>
        <a:srgbClr val="3C8A2E"/>
      </a:hlink>
      <a:folHlink>
        <a:srgbClr val="0247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7985</TotalTime>
  <Words>1499</Words>
  <Application>Microsoft Office PowerPoint</Application>
  <PresentationFormat>On-screen Show (4:3)</PresentationFormat>
  <Paragraphs>127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Lucida Grande</vt:lpstr>
      <vt:lpstr>Trebuchet MS</vt:lpstr>
      <vt:lpstr>Default Design</vt:lpstr>
      <vt:lpstr>Glass in the MRFs</vt:lpstr>
      <vt:lpstr>Glass</vt:lpstr>
      <vt:lpstr>Glass</vt:lpstr>
      <vt:lpstr>Glass</vt:lpstr>
      <vt:lpstr>Glass Process</vt:lpstr>
      <vt:lpstr>Glass Process (cont.)</vt:lpstr>
      <vt:lpstr>Glass Process (cont.)</vt:lpstr>
      <vt:lpstr>Glass Process (cont.)</vt:lpstr>
      <vt:lpstr>MRF Economics – Increasing Costs</vt:lpstr>
      <vt:lpstr>What’s in the Residue?</vt:lpstr>
      <vt:lpstr>What’s in the Residue? </vt:lpstr>
      <vt:lpstr>What’s in the Residue?</vt:lpstr>
      <vt:lpstr>What’s in the Residue?</vt:lpstr>
      <vt:lpstr>Glass Audit Results </vt:lpstr>
      <vt:lpstr>Further Investment</vt:lpstr>
    </vt:vector>
  </TitlesOfParts>
  <Company>Landor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landor</dc:creator>
  <cp:lastModifiedBy>Iobst, Benjamin</cp:lastModifiedBy>
  <cp:revision>234</cp:revision>
  <cp:lastPrinted>2016-09-09T12:09:09Z</cp:lastPrinted>
  <dcterms:created xsi:type="dcterms:W3CDTF">2010-11-01T17:25:29Z</dcterms:created>
  <dcterms:modified xsi:type="dcterms:W3CDTF">2017-03-08T01:02:18Z</dcterms:modified>
</cp:coreProperties>
</file>