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792" r:id="rId2"/>
    <p:sldId id="1933" r:id="rId3"/>
    <p:sldId id="1941" r:id="rId4"/>
    <p:sldId id="1795" r:id="rId5"/>
    <p:sldId id="1327" r:id="rId6"/>
    <p:sldId id="1937" r:id="rId7"/>
    <p:sldId id="1331" r:id="rId8"/>
    <p:sldId id="1332" r:id="rId9"/>
    <p:sldId id="1341" r:id="rId10"/>
    <p:sldId id="1338" r:id="rId11"/>
    <p:sldId id="1764" r:id="rId12"/>
    <p:sldId id="1943" r:id="rId13"/>
    <p:sldId id="1942" r:id="rId14"/>
    <p:sldId id="1350" r:id="rId15"/>
    <p:sldId id="1415" r:id="rId16"/>
    <p:sldId id="1765" r:id="rId17"/>
    <p:sldId id="1767" r:id="rId18"/>
    <p:sldId id="1936" r:id="rId19"/>
    <p:sldId id="1050" r:id="rId20"/>
    <p:sldId id="1286" r:id="rId21"/>
  </p:sldIdLst>
  <p:sldSz cx="13004800" cy="9753600"/>
  <p:notesSz cx="7010400" cy="9296400"/>
  <p:defaultTextStyle>
    <a:defPPr>
      <a:defRPr lang="en-US"/>
    </a:defPPr>
    <a:lvl1pPr algn="l" defTabSz="822325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pitchFamily="34" charset="0"/>
        <a:ea typeface="Helvetica Light"/>
        <a:cs typeface="Helvetica Light"/>
        <a:sym typeface="Helvetica Light"/>
      </a:defRPr>
    </a:lvl1pPr>
    <a:lvl2pPr marL="455613" indent="-228600" algn="l" defTabSz="822325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pitchFamily="34" charset="0"/>
        <a:ea typeface="Helvetica Light"/>
        <a:cs typeface="Helvetica Light"/>
        <a:sym typeface="Helvetica Light"/>
      </a:defRPr>
    </a:lvl2pPr>
    <a:lvl3pPr marL="912813" indent="-457200" algn="l" defTabSz="822325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pitchFamily="34" charset="0"/>
        <a:ea typeface="Helvetica Light"/>
        <a:cs typeface="Helvetica Light"/>
        <a:sym typeface="Helvetica Light"/>
      </a:defRPr>
    </a:lvl3pPr>
    <a:lvl4pPr marL="1370013" indent="-685800" algn="l" defTabSz="822325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pitchFamily="34" charset="0"/>
        <a:ea typeface="Helvetica Light"/>
        <a:cs typeface="Helvetica Light"/>
        <a:sym typeface="Helvetica Light"/>
      </a:defRPr>
    </a:lvl4pPr>
    <a:lvl5pPr marL="1827213" indent="-914400" algn="l" defTabSz="822325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pitchFamily="34" charset="0"/>
        <a:ea typeface="Helvetica Light"/>
        <a:cs typeface="Helvetica Light"/>
        <a:sym typeface="Helvetica Light"/>
      </a:defRPr>
    </a:lvl5pPr>
    <a:lvl6pPr marL="2286000" algn="l" defTabSz="914400" rtl="0" eaLnBrk="1" latinLnBrk="0" hangingPunct="1">
      <a:defRPr sz="3300" kern="1200">
        <a:solidFill>
          <a:schemeClr val="tx1"/>
        </a:solidFill>
        <a:latin typeface="Arial" pitchFamily="34" charset="0"/>
        <a:ea typeface="Helvetica Light"/>
        <a:cs typeface="Helvetica Light"/>
        <a:sym typeface="Helvetica Light"/>
      </a:defRPr>
    </a:lvl6pPr>
    <a:lvl7pPr marL="2743200" algn="l" defTabSz="914400" rtl="0" eaLnBrk="1" latinLnBrk="0" hangingPunct="1">
      <a:defRPr sz="3300" kern="1200">
        <a:solidFill>
          <a:schemeClr val="tx1"/>
        </a:solidFill>
        <a:latin typeface="Arial" pitchFamily="34" charset="0"/>
        <a:ea typeface="Helvetica Light"/>
        <a:cs typeface="Helvetica Light"/>
        <a:sym typeface="Helvetica Light"/>
      </a:defRPr>
    </a:lvl7pPr>
    <a:lvl8pPr marL="3200400" algn="l" defTabSz="914400" rtl="0" eaLnBrk="1" latinLnBrk="0" hangingPunct="1">
      <a:defRPr sz="3300" kern="1200">
        <a:solidFill>
          <a:schemeClr val="tx1"/>
        </a:solidFill>
        <a:latin typeface="Arial" pitchFamily="34" charset="0"/>
        <a:ea typeface="Helvetica Light"/>
        <a:cs typeface="Helvetica Light"/>
        <a:sym typeface="Helvetica Light"/>
      </a:defRPr>
    </a:lvl8pPr>
    <a:lvl9pPr marL="3657600" algn="l" defTabSz="914400" rtl="0" eaLnBrk="1" latinLnBrk="0" hangingPunct="1">
      <a:defRPr sz="3300" kern="1200">
        <a:solidFill>
          <a:schemeClr val="tx1"/>
        </a:solidFill>
        <a:latin typeface="Arial" pitchFamily="34" charset="0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2" pos="4120" userDrawn="1">
          <p15:clr>
            <a:srgbClr val="A4A3A4"/>
          </p15:clr>
        </p15:guide>
        <p15:guide id="3" orient="horz" pos="30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  <p15:guide id="3" orient="horz" pos="2208" userDrawn="1">
          <p15:clr>
            <a:srgbClr val="A4A3A4"/>
          </p15:clr>
        </p15:guide>
        <p15:guide id="4" pos="2928" userDrawn="1">
          <p15:clr>
            <a:srgbClr val="A4A3A4"/>
          </p15:clr>
        </p15:guide>
        <p15:guide id="5" orient="horz" pos="3883" userDrawn="1">
          <p15:clr>
            <a:srgbClr val="A4A3A4"/>
          </p15:clr>
        </p15:guide>
        <p15:guide id="6" pos="166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00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FAC2E"/>
    <a:srgbClr val="EFB136"/>
    <a:srgbClr val="EA0102"/>
    <a:srgbClr val="6197AD"/>
    <a:srgbClr val="05E0DB"/>
    <a:srgbClr val="014D9E"/>
    <a:srgbClr val="B200E1"/>
    <a:srgbClr val="343434"/>
    <a:srgbClr val="36342F"/>
    <a:srgbClr val="024C9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258" autoAdjust="0"/>
    <p:restoredTop sz="92579" autoAdjust="0"/>
  </p:normalViewPr>
  <p:slideViewPr>
    <p:cSldViewPr snapToGrid="0" snapToObjects="1">
      <p:cViewPr varScale="1">
        <p:scale>
          <a:sx n="44" d="100"/>
          <a:sy n="44" d="100"/>
        </p:scale>
        <p:origin x="-797" y="-86"/>
      </p:cViewPr>
      <p:guideLst>
        <p:guide orient="horz" pos="3048"/>
        <p:guide pos="4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749"/>
    </p:cViewPr>
  </p:notesTextViewPr>
  <p:sorterViewPr>
    <p:cViewPr>
      <p:scale>
        <a:sx n="41" d="100"/>
        <a:sy n="41" d="100"/>
      </p:scale>
      <p:origin x="0" y="-702"/>
    </p:cViewPr>
  </p:sorterViewPr>
  <p:notesViewPr>
    <p:cSldViewPr snapToGrid="0" snapToObjects="1">
      <p:cViewPr varScale="1">
        <p:scale>
          <a:sx n="115" d="100"/>
          <a:sy n="115" d="100"/>
        </p:scale>
        <p:origin x="-2358" y="-102"/>
      </p:cViewPr>
      <p:guideLst>
        <p:guide orient="horz" pos="2928"/>
        <p:guide orient="horz" pos="2208"/>
        <p:guide orient="horz" pos="3883"/>
        <p:guide pos="2208"/>
        <p:guide pos="2928"/>
        <p:guide pos="1665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5" cy="465138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 defTabSz="825337" fontAlgn="auto">
              <a:spcBef>
                <a:spcPts val="0"/>
              </a:spcBef>
              <a:spcAft>
                <a:spcPts val="0"/>
              </a:spcAft>
              <a:defRPr sz="1200" kern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0"/>
            <a:ext cx="3038475" cy="465138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 defTabSz="825337" fontAlgn="auto">
              <a:spcBef>
                <a:spcPts val="0"/>
              </a:spcBef>
              <a:spcAft>
                <a:spcPts val="0"/>
              </a:spcAft>
              <a:defRPr sz="1200" kern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BF39AD0-F820-4615-A819-ED8B40E3816D}" type="datetimeFigureOut">
              <a:rPr lang="en-US"/>
              <a:pPr>
                <a:defRPr/>
              </a:pPr>
              <a:t>10/10/2019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3038475" cy="465138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 defTabSz="825337" fontAlgn="auto">
              <a:spcBef>
                <a:spcPts val="0"/>
              </a:spcBef>
              <a:spcAft>
                <a:spcPts val="0"/>
              </a:spcAft>
              <a:defRPr sz="1200" kern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829675"/>
            <a:ext cx="3038475" cy="465138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 defTabSz="825337" fontAlgn="auto">
              <a:spcBef>
                <a:spcPts val="0"/>
              </a:spcBef>
              <a:spcAft>
                <a:spcPts val="0"/>
              </a:spcAft>
              <a:defRPr sz="1200" kern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1C5C198-C584-4C83-B0E5-791D31256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427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Shape 30"/>
          <p:cNvSpPr>
            <a:spLocks noGrp="1"/>
          </p:cNvSpPr>
          <p:nvPr>
            <p:ph type="body" sz="quarter" idx="1"/>
          </p:nvPr>
        </p:nvSpPr>
        <p:spPr bwMode="auto">
          <a:xfrm>
            <a:off x="935041" y="4416430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Helvetica Neue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83142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4025" rtl="0" eaLnBrk="0" fontAlgn="base" hangingPunct="0">
      <a:lnSpc>
        <a:spcPct val="118000"/>
      </a:lnSpc>
      <a:spcBef>
        <a:spcPct val="30000"/>
      </a:spcBef>
      <a:spcAft>
        <a:spcPct val="0"/>
      </a:spcAft>
      <a:defRPr sz="14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1pPr>
    <a:lvl2pPr marL="742950" indent="-285750" algn="l" defTabSz="454025" rtl="0" eaLnBrk="0" fontAlgn="base" hangingPunct="0">
      <a:lnSpc>
        <a:spcPct val="118000"/>
      </a:lnSpc>
      <a:spcBef>
        <a:spcPct val="30000"/>
      </a:spcBef>
      <a:spcAft>
        <a:spcPct val="0"/>
      </a:spcAft>
      <a:defRPr sz="14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2pPr>
    <a:lvl3pPr marL="1143000" indent="-228600" algn="l" defTabSz="454025" rtl="0" eaLnBrk="0" fontAlgn="base" hangingPunct="0">
      <a:lnSpc>
        <a:spcPct val="118000"/>
      </a:lnSpc>
      <a:spcBef>
        <a:spcPct val="30000"/>
      </a:spcBef>
      <a:spcAft>
        <a:spcPct val="0"/>
      </a:spcAft>
      <a:defRPr sz="14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3pPr>
    <a:lvl4pPr marL="1600200" indent="-228600" algn="l" defTabSz="454025" rtl="0" eaLnBrk="0" fontAlgn="base" hangingPunct="0">
      <a:lnSpc>
        <a:spcPct val="118000"/>
      </a:lnSpc>
      <a:spcBef>
        <a:spcPct val="30000"/>
      </a:spcBef>
      <a:spcAft>
        <a:spcPct val="0"/>
      </a:spcAft>
      <a:defRPr sz="14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4pPr>
    <a:lvl5pPr marL="2057400" indent="-228600" algn="l" defTabSz="454025" rtl="0" eaLnBrk="0" fontAlgn="base" hangingPunct="0">
      <a:lnSpc>
        <a:spcPct val="118000"/>
      </a:lnSpc>
      <a:spcBef>
        <a:spcPct val="30000"/>
      </a:spcBef>
      <a:spcAft>
        <a:spcPct val="0"/>
      </a:spcAft>
      <a:defRPr sz="14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5pPr>
    <a:lvl6pPr indent="1142713" defTabSz="457084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6pPr>
    <a:lvl7pPr indent="1371256" defTabSz="457084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7pPr>
    <a:lvl8pPr indent="1599800" defTabSz="457084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8pPr>
    <a:lvl9pPr indent="1828342" defTabSz="457084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173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1" baseline="0" dirty="0"/>
              <a:t>Unified System Opportunities:</a:t>
            </a:r>
          </a:p>
          <a:p>
            <a:pPr marL="0" marR="0" lvl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‒"/>
              <a:tabLst/>
              <a:defRPr/>
            </a:pPr>
            <a:r>
              <a:rPr lang="en-US" sz="1200" b="0" baseline="0" dirty="0"/>
              <a:t> Shared </a:t>
            </a:r>
            <a:r>
              <a:rPr lang="en-US" sz="1200" dirty="0"/>
              <a:t>Branding Across Transit Operators</a:t>
            </a:r>
          </a:p>
          <a:p>
            <a:pPr marL="0" marR="0" lvl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‒"/>
              <a:tabLst/>
              <a:defRPr/>
            </a:pPr>
            <a:r>
              <a:rPr lang="en-US" sz="1200" baseline="0" dirty="0"/>
              <a:t> Integrating other commuter services into the system</a:t>
            </a:r>
            <a:endParaRPr lang="en-US" sz="1200" dirty="0"/>
          </a:p>
          <a:p>
            <a:pPr marL="0" marR="0" lvl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‒"/>
              <a:tabLst/>
              <a:defRPr/>
            </a:pPr>
            <a:r>
              <a:rPr lang="en-US" sz="1200" b="0" dirty="0"/>
              <a:t> METRO MAX</a:t>
            </a:r>
            <a:r>
              <a:rPr lang="en-US" sz="1200" b="0" baseline="0" dirty="0"/>
              <a:t> + </a:t>
            </a:r>
            <a:r>
              <a:rPr lang="en-US" sz="1200" b="0" dirty="0"/>
              <a:t>TWT MAX</a:t>
            </a:r>
            <a:r>
              <a:rPr lang="en-US" sz="1200" b="0" baseline="0" dirty="0"/>
              <a:t> +</a:t>
            </a:r>
            <a:r>
              <a:rPr lang="en-US" sz="1200" b="0" dirty="0"/>
              <a:t> FBCT MAX</a:t>
            </a:r>
          </a:p>
          <a:p>
            <a:pPr marL="0" marR="0" lvl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 </a:t>
            </a:r>
            <a:r>
              <a:rPr lang="en-US" sz="1200" b="1" u="sng" baseline="0" dirty="0"/>
              <a:t>  =&gt; MAX Regional Express Bus </a:t>
            </a:r>
            <a:r>
              <a:rPr lang="en-US" sz="1200" b="1" u="sng" baseline="0" dirty="0" smtClean="0"/>
              <a:t>Service</a:t>
            </a:r>
          </a:p>
          <a:p>
            <a:pPr marL="0" marR="0" lvl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none" baseline="0" dirty="0" smtClean="0"/>
              <a:t>Shared Simple &amp; Intuitive Labeling on Stops &amp; Signage</a:t>
            </a:r>
            <a:endParaRPr lang="en-US" sz="1200" b="0" u="non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400" b="1" i="0" u="none" strike="noStrike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METRO operates </a:t>
            </a:r>
            <a:r>
              <a:rPr lang="en-US" sz="1400" b="1" i="0" u="none" strike="noStrike" baseline="0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110 </a:t>
            </a:r>
            <a:r>
              <a:rPr lang="en-US" sz="1400" b="1" i="0" u="none" strike="noStrike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miles of the region’s HOV lanes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i="0" u="none" strike="noStrike" baseline="0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25.4 </a:t>
            </a:r>
            <a:r>
              <a:rPr lang="en-US" sz="1400" b="1" i="0" u="none" strike="noStrike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million people used METRO HOV/HOT lanes in 2017</a:t>
            </a:r>
            <a:endParaRPr lang="en-US" sz="1400" b="1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9948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Helvetica Neue"/>
                <a:cs typeface="Times New Roman" pitchFamily="18" charset="0"/>
              </a:rPr>
              <a:t>TxDOT has embraced the concept of </a:t>
            </a:r>
            <a:r>
              <a:rPr lang="en-US" sz="1200" b="1" dirty="0" err="1">
                <a:latin typeface="Helvetica Neue"/>
                <a:cs typeface="Times New Roman" pitchFamily="18" charset="0"/>
              </a:rPr>
              <a:t>MaX</a:t>
            </a:r>
            <a:r>
              <a:rPr lang="en-US" sz="1200" b="1" dirty="0">
                <a:latin typeface="Helvetica Neue"/>
                <a:cs typeface="Times New Roman" pitchFamily="18" charset="0"/>
              </a:rPr>
              <a:t> Lanes</a:t>
            </a:r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 Neue"/>
                <a:cs typeface="Times New Roman" pitchFamily="18" charset="0"/>
              </a:rPr>
              <a:t>Goal: </a:t>
            </a:r>
            <a:r>
              <a:rPr lang="en-US" sz="1200" baseline="0" dirty="0">
                <a:latin typeface="Helvetica Neue"/>
                <a:cs typeface="Times New Roman" pitchFamily="18" charset="0"/>
              </a:rPr>
              <a:t>“move the maximum number of people at maximum speed”</a:t>
            </a:r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>
                <a:latin typeface="Helvetica Neue"/>
                <a:cs typeface="Times New Roman" pitchFamily="18" charset="0"/>
              </a:rPr>
              <a:t>Two Way HOV/HOT Lanes, Along Every Corridor, Operating 24/7</a:t>
            </a:r>
          </a:p>
          <a:p>
            <a:r>
              <a:rPr lang="en-US" sz="1200" baseline="0" dirty="0">
                <a:latin typeface="Helvetica Neue"/>
                <a:cs typeface="Times New Roman" pitchFamily="18" charset="0"/>
              </a:rPr>
              <a:t>As “peak periods” continue to grow, so do the benefits of 24/7 HOV </a:t>
            </a:r>
          </a:p>
        </p:txBody>
      </p:sp>
    </p:spTree>
    <p:extLst>
      <p:ext uri="{BB962C8B-B14F-4D97-AF65-F5344CB8AC3E}">
        <p14:creationId xmlns:p14="http://schemas.microsoft.com/office/powerpoint/2010/main" xmlns="" val="3733391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Numerous Expansions HOV/HOT are planned by 2040</a:t>
            </a:r>
          </a:p>
          <a:p>
            <a:r>
              <a:rPr lang="en-US" sz="1200" b="1" dirty="0"/>
              <a:t>Objective: Make HOV Bi-directional </a:t>
            </a:r>
            <a:r>
              <a:rPr lang="en-US" sz="1200" b="1" baseline="0" dirty="0"/>
              <a:t>Wherever Possible</a:t>
            </a:r>
          </a:p>
          <a:p>
            <a:r>
              <a:rPr lang="en-US" sz="1200" dirty="0"/>
              <a:t>MAX-</a:t>
            </a:r>
            <a:r>
              <a:rPr lang="en-US" sz="1200" dirty="0" err="1"/>
              <a:t>imize</a:t>
            </a:r>
            <a:r>
              <a:rPr lang="en-US" sz="1200" baseline="0" dirty="0"/>
              <a:t> the advantages of existing and planned HOV/HOT lanes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308870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MAX </a:t>
            </a:r>
            <a:r>
              <a:rPr lang="en-US" sz="12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is: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service: 2-way, all day, every day, on every freeway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branding: distinct, intuitive, coherent/consistent information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fares: the base service integrates with the local bus network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infrastructure: 2-way HOT/HOV lanes and new transit centers</a:t>
            </a:r>
          </a:p>
          <a:p>
            <a:r>
              <a:rPr lang="en-US" sz="12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Getting started is </a:t>
            </a:r>
            <a:r>
              <a:rPr lang="en-US" sz="1200" b="1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</a:t>
            </a:r>
            <a:r>
              <a:rPr lang="en-US" sz="12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Easy as 1, 2, 3</a:t>
            </a:r>
          </a:p>
          <a:p>
            <a:r>
              <a:rPr lang="en-US" sz="12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service, branding, and fares can be instituted immediately</a:t>
            </a:r>
          </a:p>
          <a:p>
            <a:r>
              <a:rPr lang="en-US" sz="12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infrastructure implemented incrementally, improving service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/>
              <a:t>Urgency: </a:t>
            </a:r>
            <a:r>
              <a:rPr lang="en-US" sz="1200" b="1" dirty="0" smtClean="0"/>
              <a:t>Referendum must pass to </a:t>
            </a:r>
            <a:r>
              <a:rPr lang="en-US" sz="1200" b="1" dirty="0"/>
              <a:t>maintain current transit share. </a:t>
            </a:r>
          </a:p>
          <a:p>
            <a:r>
              <a:rPr lang="en-US" sz="1200" b="1" dirty="0"/>
              <a:t>$7.5 billion </a:t>
            </a:r>
            <a:r>
              <a:rPr lang="en-US" sz="1200" b="1" dirty="0" smtClean="0"/>
              <a:t>is </a:t>
            </a:r>
            <a:r>
              <a:rPr lang="en-US" sz="1200" b="1" dirty="0"/>
              <a:t>really just a drop in the bucket.</a:t>
            </a:r>
          </a:p>
        </p:txBody>
      </p:sp>
    </p:spTree>
    <p:extLst>
      <p:ext uri="{BB962C8B-B14F-4D97-AF65-F5344CB8AC3E}">
        <p14:creationId xmlns:p14="http://schemas.microsoft.com/office/powerpoint/2010/main" xmlns="" val="4195415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 driver operates multiple vehicles linked by wireless communications. Future of Transit.</a:t>
            </a:r>
          </a:p>
        </p:txBody>
      </p:sp>
    </p:spTree>
    <p:extLst>
      <p:ext uri="{BB962C8B-B14F-4D97-AF65-F5344CB8AC3E}">
        <p14:creationId xmlns:p14="http://schemas.microsoft.com/office/powerpoint/2010/main" xmlns="" val="1603638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51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2420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Any questions?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Congestion </a:t>
            </a:r>
            <a:r>
              <a:rPr lang="en-US" sz="1400" b="1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Drains Society’s Resources</a:t>
            </a:r>
            <a:r>
              <a:rPr lang="en-US" sz="14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Peoples</a:t>
            </a:r>
            <a:r>
              <a:rPr lang="en-US" sz="14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’ time</a:t>
            </a:r>
          </a:p>
          <a:p>
            <a:pPr marL="0" marR="0" lvl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Businesses </a:t>
            </a:r>
            <a:r>
              <a:rPr lang="en-US" sz="14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access to employees.</a:t>
            </a:r>
          </a:p>
          <a:p>
            <a:r>
              <a:rPr lang="en-US" sz="1400" b="1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Annual Delay per Houston Auto Commuter</a:t>
            </a:r>
          </a:p>
          <a:p>
            <a:r>
              <a:rPr lang="en-US" sz="1400" b="1" dirty="0" smtClean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- 53 </a:t>
            </a:r>
            <a:r>
              <a:rPr lang="en-US" sz="1400" b="1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hours in 2007</a:t>
            </a:r>
          </a:p>
          <a:p>
            <a:r>
              <a:rPr lang="en-US" sz="1400" b="1" dirty="0" smtClean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- 75 </a:t>
            </a:r>
            <a:r>
              <a:rPr lang="en-US" sz="1400" b="1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hours in 2017</a:t>
            </a:r>
          </a:p>
          <a:p>
            <a:r>
              <a:rPr lang="en-US" sz="1400" b="1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Delta of 22 hours in one decade</a:t>
            </a:r>
          </a:p>
          <a:p>
            <a:r>
              <a:rPr lang="en-US" sz="1400" b="1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Increase of 41.5%</a:t>
            </a:r>
          </a:p>
        </p:txBody>
      </p:sp>
    </p:spTree>
    <p:extLst>
      <p:ext uri="{BB962C8B-B14F-4D97-AF65-F5344CB8AC3E}">
        <p14:creationId xmlns:p14="http://schemas.microsoft.com/office/powerpoint/2010/main" xmlns="" val="1146892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789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i="0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Helvetica Neue"/>
                <a:sym typeface="Helvetica Neue"/>
              </a:rPr>
              <a:t>— </a:t>
            </a:r>
            <a:r>
              <a:rPr lang="en-US" sz="1400" b="1" i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 continues growing and changing.</a:t>
            </a:r>
          </a:p>
          <a:p>
            <a:r>
              <a:rPr lang="en-US" sz="1400" b="1" i="0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Helvetica Neue"/>
                <a:sym typeface="Helvetica Neue"/>
              </a:rPr>
              <a:t>— </a:t>
            </a:r>
            <a:r>
              <a:rPr lang="en-US" sz="1400" b="1" i="0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Population/Employment continue spreading outwards</a:t>
            </a:r>
          </a:p>
          <a:p>
            <a:pPr marL="0" marR="0" lvl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/>
              <a:t>=&gt; </a:t>
            </a:r>
            <a:r>
              <a:rPr lang="en-US" sz="1400" b="1" i="0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Increasing demand on our transportation network</a:t>
            </a:r>
            <a:endParaRPr lang="en-US" sz="1400" b="1" baseline="0" dirty="0" smtClean="0"/>
          </a:p>
          <a:p>
            <a:r>
              <a:rPr lang="en-US" sz="1400" b="1" i="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Helvetica Neue"/>
                <a:sym typeface="Helvetica Neue"/>
              </a:rPr>
              <a:t>— </a:t>
            </a:r>
            <a:r>
              <a:rPr lang="en-US" sz="1400" b="1" i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METRO Service Area: + 2 million residents, 50%</a:t>
            </a:r>
          </a:p>
          <a:p>
            <a:r>
              <a:rPr lang="en-US" sz="1400" b="1" i="0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Helvetica Neue"/>
                <a:sym typeface="Helvetica Neue"/>
              </a:rPr>
              <a:t>— </a:t>
            </a:r>
            <a:r>
              <a:rPr lang="en-US" sz="1400" b="1" i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Regionally: + 3.1 million residents, + 48%</a:t>
            </a:r>
          </a:p>
          <a:p>
            <a:pPr marL="0" marR="0" lvl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Helvetica Neue"/>
                <a:sym typeface="Helvetica Neue"/>
              </a:rPr>
              <a:t>— </a:t>
            </a:r>
            <a:r>
              <a:rPr lang="en-US" sz="1400" b="1" baseline="0" dirty="0"/>
              <a:t>As the population shifts, so do the employment centers </a:t>
            </a:r>
          </a:p>
        </p:txBody>
      </p:sp>
    </p:spTree>
    <p:extLst>
      <p:ext uri="{BB962C8B-B14F-4D97-AF65-F5344CB8AC3E}">
        <p14:creationId xmlns:p14="http://schemas.microsoft.com/office/powerpoint/2010/main" xmlns="" val="1473549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Helvetica Neue"/>
                <a:sym typeface="Helvetica Neue"/>
              </a:rPr>
              <a:t>— </a:t>
            </a:r>
            <a:r>
              <a:rPr lang="en-US" sz="1200" b="1" i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Multiple</a:t>
            </a:r>
            <a:r>
              <a:rPr lang="en-US" sz="1200" b="1" i="0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Major</a:t>
            </a:r>
            <a:r>
              <a:rPr lang="en-US" sz="1200" b="1" i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Employment</a:t>
            </a:r>
            <a:r>
              <a:rPr lang="en-US" sz="1200" b="1" i="0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Centers</a:t>
            </a:r>
          </a:p>
          <a:p>
            <a:pPr marL="0" marR="0" lvl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Helvetica Neue"/>
                <a:sym typeface="Helvetica Neue"/>
              </a:rPr>
              <a:t>— </a:t>
            </a:r>
            <a:r>
              <a:rPr lang="en-US" sz="1200" b="1" i="0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Top 9 employment centers within the City of Houston</a:t>
            </a:r>
            <a:endParaRPr lang="en-US" sz="1200" b="1" dirty="0"/>
          </a:p>
          <a:p>
            <a:r>
              <a:rPr lang="en-US" sz="1200" b="1" i="0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Helvetica Neue"/>
                <a:sym typeface="Helvetica Neue"/>
              </a:rPr>
              <a:t>— </a:t>
            </a:r>
            <a:r>
              <a:rPr lang="en-US" sz="1200" b="1" i="0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Employment ranges from approximately 160,000 – 25,000</a:t>
            </a:r>
          </a:p>
          <a:p>
            <a:r>
              <a:rPr lang="en-US" sz="1200" b="1" i="0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Helvetica Neue"/>
                <a:sym typeface="Helvetica Neue"/>
              </a:rPr>
              <a:t>— </a:t>
            </a:r>
            <a:r>
              <a:rPr lang="en-US" sz="1200" b="1" i="0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can we connect them all? </a:t>
            </a:r>
          </a:p>
        </p:txBody>
      </p:sp>
    </p:spTree>
    <p:extLst>
      <p:ext uri="{BB962C8B-B14F-4D97-AF65-F5344CB8AC3E}">
        <p14:creationId xmlns:p14="http://schemas.microsoft.com/office/powerpoint/2010/main" xmlns="" val="2277495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/>
              <a:t>METRO has substantially invested in the Park &amp; Ride</a:t>
            </a:r>
            <a:r>
              <a:rPr lang="en-US" sz="1200" b="1" baseline="0" dirty="0"/>
              <a:t> system</a:t>
            </a:r>
          </a:p>
          <a:p>
            <a:r>
              <a:rPr lang="en-US" sz="1200" b="1" baseline="0" dirty="0"/>
              <a:t>(2017) METRO Park &amp; Rides served &gt; 31,000 riders per weekday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i="0" u="none" strike="noStrike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METRO : 27 Park &amp; Rides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i="0" u="none" strike="noStrike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FBCT : 4 Park &amp; Rides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i="0" u="none" strike="noStrike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TWT: 3 Park &amp; Rides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i="0" u="none" strike="noStrike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Pearland: 1 Park &amp; Ride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i="0" u="none" strike="noStrike" baseline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Conroe: 1 Park &amp; Ride</a:t>
            </a:r>
            <a:endParaRPr lang="en-US" sz="1200" b="1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 smtClean="0"/>
              <a:t>With </a:t>
            </a:r>
            <a:r>
              <a:rPr lang="en-US" sz="1200" b="1" u="sng" dirty="0"/>
              <a:t>P&amp;R facilities throughout METRO’s Service area and beyond</a:t>
            </a:r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/>
              <a:t>Our region</a:t>
            </a:r>
            <a:r>
              <a:rPr lang="en-US" sz="1200" b="1" u="sng" baseline="0" dirty="0"/>
              <a:t> already has a robust Commuter Transit System!</a:t>
            </a:r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 smtClean="0"/>
              <a:t>People Fail </a:t>
            </a:r>
            <a:r>
              <a:rPr lang="en-US" sz="1200" b="1" baseline="0" dirty="0"/>
              <a:t>to </a:t>
            </a:r>
            <a:r>
              <a:rPr lang="en-US" sz="1200" b="1" baseline="0" dirty="0" smtClean="0"/>
              <a:t>Recognize b/c Service </a:t>
            </a:r>
            <a:r>
              <a:rPr lang="en-US" sz="1200" b="1" baseline="0" dirty="0"/>
              <a:t>does not stand out</a:t>
            </a:r>
          </a:p>
          <a:p>
            <a:r>
              <a:rPr lang="en-US" sz="1200" b="1" u="sng" dirty="0"/>
              <a:t>To Increase awareness =&gt; We</a:t>
            </a:r>
            <a:r>
              <a:rPr lang="en-US" sz="1200" b="1" u="sng" baseline="0" dirty="0"/>
              <a:t> Must </a:t>
            </a:r>
            <a:r>
              <a:rPr lang="en-US" sz="1200" b="1" u="sng" dirty="0"/>
              <a:t>Change</a:t>
            </a:r>
            <a:r>
              <a:rPr lang="en-US" sz="1200" b="1" u="sng" baseline="0" dirty="0"/>
              <a:t> the Optics</a:t>
            </a:r>
            <a:endParaRPr lang="en-US" sz="1200" b="1" u="sng" dirty="0"/>
          </a:p>
        </p:txBody>
      </p:sp>
    </p:spTree>
    <p:extLst>
      <p:ext uri="{BB962C8B-B14F-4D97-AF65-F5344CB8AC3E}">
        <p14:creationId xmlns:p14="http://schemas.microsoft.com/office/powerpoint/2010/main" xmlns="" val="612343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/>
              <a:t>R</a:t>
            </a:r>
            <a:r>
              <a:rPr lang="en-US" sz="1400" b="1" baseline="0" dirty="0"/>
              <a:t>e-envisioned the existing Park &amp; Ride system as rail</a:t>
            </a:r>
            <a:r>
              <a:rPr lang="en-US" sz="1400" b="1" dirty="0"/>
              <a:t> </a:t>
            </a:r>
            <a:endParaRPr lang="en-US" b="1" dirty="0"/>
          </a:p>
          <a:p>
            <a:r>
              <a:rPr lang="en-US" b="0" dirty="0"/>
              <a:t>R</a:t>
            </a:r>
            <a:r>
              <a:rPr lang="en-US" b="0" baseline="0" dirty="0"/>
              <a:t>ethink the existing commuter network to increase:</a:t>
            </a:r>
            <a:endParaRPr lang="en-US" b="0" dirty="0"/>
          </a:p>
          <a:p>
            <a:pPr>
              <a:buFont typeface="Arial" pitchFamily="34" charset="0"/>
              <a:buChar char="•"/>
            </a:pPr>
            <a:r>
              <a:rPr lang="en-US" b="1" dirty="0"/>
              <a:t> Clarity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 Consistency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 Visibility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Uniform Base Service along </a:t>
            </a:r>
            <a:r>
              <a:rPr lang="en-US" sz="1200" b="1" dirty="0" smtClean="0"/>
              <a:t>All Corridors</a:t>
            </a:r>
            <a:r>
              <a:rPr lang="en-US" sz="1200" b="1" dirty="0"/>
              <a:t>:</a:t>
            </a:r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/>
              <a:t> Bi-directional </a:t>
            </a:r>
            <a:r>
              <a:rPr lang="en-US" sz="1200" dirty="0" smtClean="0"/>
              <a:t>service</a:t>
            </a:r>
            <a:endParaRPr lang="en-US" sz="1200" baseline="0" dirty="0"/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/>
              <a:t> C</a:t>
            </a:r>
            <a:r>
              <a:rPr lang="en-US" sz="1200" baseline="0" dirty="0"/>
              <a:t>onnecting all the TCs, PRs, &amp; Job Centers (3 to 5 stops)</a:t>
            </a:r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/>
              <a:t> Operating 7</a:t>
            </a:r>
            <a:r>
              <a:rPr lang="en-US" sz="1200" baseline="0" dirty="0"/>
              <a:t> days a week with </a:t>
            </a:r>
            <a:r>
              <a:rPr lang="en-US" sz="1200" baseline="0" dirty="0" smtClean="0"/>
              <a:t>consistent service span</a:t>
            </a:r>
            <a:endParaRPr lang="en-US" sz="1200" baseline="0" dirty="0"/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 Headways of at least every 30 minutes on weekdays</a:t>
            </a:r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 Hourly in the late evenings and on weekends</a:t>
            </a:r>
            <a:endParaRPr lang="en-US" sz="1200" dirty="0"/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 Base Service = Local Fare $1.25 trips</a:t>
            </a:r>
            <a:endParaRPr lang="en-US" sz="1200" b="1" baseline="0" dirty="0"/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1" dirty="0"/>
              <a:t> </a:t>
            </a:r>
            <a:r>
              <a:rPr lang="en-US" sz="1200" b="1" baseline="0" dirty="0">
                <a:latin typeface="Times New Roman"/>
                <a:cs typeface="Times New Roman"/>
              </a:rPr>
              <a:t>» </a:t>
            </a:r>
            <a:r>
              <a:rPr lang="en-US" sz="1200" b="1" dirty="0"/>
              <a:t>Transform the Local Bus Network into Regional Transit</a:t>
            </a:r>
            <a:r>
              <a:rPr lang="en-US" sz="1200" b="1" baseline="0" dirty="0"/>
              <a:t> </a:t>
            </a:r>
            <a:r>
              <a:rPr lang="en-US" sz="1200" b="1" dirty="0"/>
              <a:t>Service</a:t>
            </a:r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1" baseline="0" dirty="0"/>
              <a:t> </a:t>
            </a:r>
            <a:r>
              <a:rPr lang="en-US" sz="1200" b="1" baseline="0" dirty="0">
                <a:latin typeface="Times New Roman"/>
                <a:cs typeface="Times New Roman"/>
              </a:rPr>
              <a:t>» </a:t>
            </a:r>
            <a:r>
              <a:rPr lang="en-US" sz="1200" b="1" dirty="0"/>
              <a:t>Serve the regions many employment centers</a:t>
            </a:r>
            <a:endParaRPr lang="en-US" sz="1200" baseline="0" dirty="0"/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dirty="0"/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1" dirty="0"/>
              <a:t>Direct </a:t>
            </a:r>
            <a:r>
              <a:rPr lang="en-US" sz="1200" b="1" baseline="0" dirty="0"/>
              <a:t>Commuter Service would still exist during Peak Periods</a:t>
            </a:r>
            <a:endParaRPr lang="en-US" sz="1200" b="0" baseline="0" dirty="0"/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/>
              <a:t> From high demand P&amp;Rs straight to job centers</a:t>
            </a:r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/>
              <a:t> Direct Service =&gt; Premium Fare (Current P&amp;R fee schedule)</a:t>
            </a:r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 </a:t>
            </a:r>
            <a:r>
              <a:rPr lang="en-US" sz="1200" b="1" baseline="0" dirty="0"/>
              <a:t>Maintaining the Park &amp; Ride service that many know and love</a:t>
            </a:r>
            <a:endParaRPr lang="en-US" sz="1200" b="1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1" u="sng" dirty="0"/>
              <a:t> Distinctive Unique Branding </a:t>
            </a:r>
            <a:r>
              <a:rPr lang="en-US" sz="1200" b="1" dirty="0"/>
              <a:t>=&gt; Immediate Visibility</a:t>
            </a:r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b="1" dirty="0"/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1" baseline="0" dirty="0"/>
              <a:t> Obvious to </a:t>
            </a:r>
            <a:r>
              <a:rPr lang="en-US" sz="1200" b="1" dirty="0"/>
              <a:t>Newcomers to the:</a:t>
            </a:r>
          </a:p>
          <a:p>
            <a:pPr marL="0" marR="0" lvl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‒"/>
              <a:tabLst/>
              <a:defRPr/>
            </a:pPr>
            <a:r>
              <a:rPr lang="en-US" sz="1200" b="1" baseline="0" dirty="0"/>
              <a:t> </a:t>
            </a:r>
            <a:r>
              <a:rPr lang="en-US" sz="1200" b="1" dirty="0"/>
              <a:t>Region</a:t>
            </a:r>
          </a:p>
          <a:p>
            <a:pPr marL="0" marR="0" lvl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‒"/>
              <a:tabLst/>
              <a:defRPr/>
            </a:pPr>
            <a:r>
              <a:rPr lang="en-US" sz="1200" b="1" baseline="0" dirty="0"/>
              <a:t> </a:t>
            </a:r>
            <a:r>
              <a:rPr lang="en-US" sz="1200" b="1" dirty="0"/>
              <a:t>Neighborhoods</a:t>
            </a:r>
          </a:p>
          <a:p>
            <a:pPr marL="0" marR="0" lvl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‒"/>
              <a:tabLst/>
              <a:defRPr/>
            </a:pPr>
            <a:r>
              <a:rPr lang="en-US" sz="1200" b="1" baseline="0" dirty="0"/>
              <a:t> Employment Centers</a:t>
            </a:r>
            <a:endParaRPr lang="en-US" sz="1200" b="1" dirty="0"/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1" dirty="0"/>
          </a:p>
          <a:p>
            <a:pPr marL="0" marR="0" indent="0" algn="l" defTabSz="454025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aseline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F7FA209-8CB8-4383-A365-FA4C287F8DF6}"/>
              </a:ext>
            </a:extLst>
          </p:cNvPr>
          <p:cNvGrpSpPr/>
          <p:nvPr userDrawn="1"/>
        </p:nvGrpSpPr>
        <p:grpSpPr>
          <a:xfrm>
            <a:off x="10791323" y="0"/>
            <a:ext cx="2194560" cy="1219736"/>
            <a:chOff x="10791323" y="0"/>
            <a:chExt cx="2194560" cy="121973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DD26FA9-5E02-4EC2-9D53-435A103DBDA9}"/>
                </a:ext>
              </a:extLst>
            </p:cNvPr>
            <p:cNvSpPr/>
            <p:nvPr/>
          </p:nvSpPr>
          <p:spPr>
            <a:xfrm>
              <a:off x="10791323" y="0"/>
              <a:ext cx="2194560" cy="109728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noAutofit/>
            </a:bodyPr>
            <a:lstStyle/>
            <a:p>
              <a:pPr marL="0" marR="0" indent="0" algn="ctr" defTabSz="825438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1" name="Picture 2" descr="\\chdfs\Public\Graphics\Logos\CHI\_cenhou100_logo_060208-large.png">
              <a:extLst>
                <a:ext uri="{FF2B5EF4-FFF2-40B4-BE49-F238E27FC236}">
                  <a16:creationId xmlns:a16="http://schemas.microsoft.com/office/drawing/2014/main" xmlns="" id="{D0B0093F-42A4-48D4-9F2A-AE6E22F8D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840552" y="15777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CA0278-2F10-47E6-89D8-366D86EA4FF1}"/>
              </a:ext>
            </a:extLst>
          </p:cNvPr>
          <p:cNvSpPr/>
          <p:nvPr userDrawn="1"/>
        </p:nvSpPr>
        <p:spPr>
          <a:xfrm>
            <a:off x="0" y="1132416"/>
            <a:ext cx="13004800" cy="650240"/>
          </a:xfrm>
          <a:prstGeom prst="rect">
            <a:avLst/>
          </a:prstGeom>
          <a:solidFill>
            <a:srgbClr val="02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E17DA6B8-44D8-4E45-B606-F274C85953FD}"/>
              </a:ext>
            </a:extLst>
          </p:cNvPr>
          <p:cNvSpPr txBox="1">
            <a:spLocks/>
          </p:cNvSpPr>
          <p:nvPr userDrawn="1"/>
        </p:nvSpPr>
        <p:spPr>
          <a:xfrm>
            <a:off x="11143517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Yellow Text Placeholder">
            <a:extLst>
              <a:ext uri="{FF2B5EF4-FFF2-40B4-BE49-F238E27FC236}">
                <a16:creationId xmlns:a16="http://schemas.microsoft.com/office/drawing/2014/main" xmlns="" id="{D0A5FD91-D140-4DA0-8451-13062082C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9300" y="201168"/>
            <a:ext cx="86868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/>
              <a:t>Click to edit</a:t>
            </a:r>
            <a:endParaRPr lang="en-US" dirty="0">
              <a:solidFill>
                <a:srgbClr val="014D9E"/>
              </a:solidFill>
            </a:endParaRPr>
          </a:p>
        </p:txBody>
      </p:sp>
      <p:sp>
        <p:nvSpPr>
          <p:cNvPr id="18" name="Blue Text Placeholder">
            <a:extLst>
              <a:ext uri="{FF2B5EF4-FFF2-40B4-BE49-F238E27FC236}">
                <a16:creationId xmlns:a16="http://schemas.microsoft.com/office/drawing/2014/main" xmlns="" id="{A2F17234-E269-4418-BA74-E5AEBC6286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3153" y="201875"/>
            <a:ext cx="5682247" cy="1371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800" b="1">
                <a:solidFill>
                  <a:srgbClr val="014D9E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14D9E"/>
                </a:solidFill>
              </a:rPr>
              <a:t>Master title style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xmlns="" id="{45CA8BD3-C511-44EB-A2FC-7DB20008C256}"/>
              </a:ext>
            </a:extLst>
          </p:cNvPr>
          <p:cNvSpPr txBox="1">
            <a:spLocks/>
          </p:cNvSpPr>
          <p:nvPr userDrawn="1"/>
        </p:nvSpPr>
        <p:spPr>
          <a:xfrm>
            <a:off x="-195485" y="9464925"/>
            <a:ext cx="2926080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822325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1"/>
                </a:solidFill>
                <a:latin typeface="Georgia Pro" panose="020B0604020202020204" pitchFamily="18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sz="1600" b="1" dirty="0"/>
              <a:t>   9/18/19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79617E2-5879-40BC-8B25-1851E8639478}"/>
              </a:ext>
            </a:extLst>
          </p:cNvPr>
          <p:cNvSpPr>
            <a:spLocks/>
          </p:cNvSpPr>
          <p:nvPr userDrawn="1"/>
        </p:nvSpPr>
        <p:spPr>
          <a:xfrm rot="5400000">
            <a:off x="12462765" y="9197463"/>
            <a:ext cx="568225" cy="534924"/>
          </a:xfrm>
          <a:prstGeom prst="rect">
            <a:avLst/>
          </a:prstGeom>
          <a:solidFill>
            <a:srgbClr val="EFAC2E"/>
          </a:solidFill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xmlns="" id="{2180D42E-2E9B-47DB-830E-6C39D3277A4E}"/>
              </a:ext>
            </a:extLst>
          </p:cNvPr>
          <p:cNvSpPr txBox="1">
            <a:spLocks/>
          </p:cNvSpPr>
          <p:nvPr userDrawn="1"/>
        </p:nvSpPr>
        <p:spPr>
          <a:xfrm>
            <a:off x="11365097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‹#›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6298124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Yellow Text Placeholder">
            <a:extLst>
              <a:ext uri="{FF2B5EF4-FFF2-40B4-BE49-F238E27FC236}">
                <a16:creationId xmlns:a16="http://schemas.microsoft.com/office/drawing/2014/main" xmlns="" id="{D0A5FD91-D140-4DA0-8451-13062082C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9300" y="201168"/>
            <a:ext cx="86868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/>
              <a:t>Click to edit</a:t>
            </a:r>
            <a:endParaRPr lang="en-US" dirty="0">
              <a:solidFill>
                <a:srgbClr val="014D9E"/>
              </a:solidFill>
            </a:endParaRPr>
          </a:p>
        </p:txBody>
      </p:sp>
      <p:sp>
        <p:nvSpPr>
          <p:cNvPr id="18" name="Blue Text Placeholder">
            <a:extLst>
              <a:ext uri="{FF2B5EF4-FFF2-40B4-BE49-F238E27FC236}">
                <a16:creationId xmlns:a16="http://schemas.microsoft.com/office/drawing/2014/main" xmlns="" id="{A2F17234-E269-4418-BA74-E5AEBC6286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3153" y="201875"/>
            <a:ext cx="5682247" cy="1371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800" b="1">
                <a:solidFill>
                  <a:srgbClr val="014D9E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14D9E"/>
                </a:solidFill>
              </a:rPr>
              <a:t>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B8C7FA8-4696-4845-A39B-E3FBC0256FBC}"/>
              </a:ext>
            </a:extLst>
          </p:cNvPr>
          <p:cNvSpPr>
            <a:spLocks/>
          </p:cNvSpPr>
          <p:nvPr userDrawn="1"/>
        </p:nvSpPr>
        <p:spPr>
          <a:xfrm rot="5400000">
            <a:off x="12462765" y="9197463"/>
            <a:ext cx="568225" cy="534924"/>
          </a:xfrm>
          <a:prstGeom prst="rect">
            <a:avLst/>
          </a:prstGeom>
          <a:solidFill>
            <a:srgbClr val="EFAC2E"/>
          </a:solidFill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7FE15C2A-BE8C-4503-9679-7E94DE354D33}"/>
              </a:ext>
            </a:extLst>
          </p:cNvPr>
          <p:cNvSpPr txBox="1">
            <a:spLocks/>
          </p:cNvSpPr>
          <p:nvPr userDrawn="1"/>
        </p:nvSpPr>
        <p:spPr>
          <a:xfrm>
            <a:off x="11365097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‹#›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15106503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45ED1B3-21CB-44F8-A39B-54A3927797F9}"/>
              </a:ext>
            </a:extLst>
          </p:cNvPr>
          <p:cNvSpPr>
            <a:spLocks/>
          </p:cNvSpPr>
          <p:nvPr userDrawn="1"/>
        </p:nvSpPr>
        <p:spPr>
          <a:xfrm rot="5400000">
            <a:off x="12462765" y="9197463"/>
            <a:ext cx="568225" cy="534924"/>
          </a:xfrm>
          <a:prstGeom prst="rect">
            <a:avLst/>
          </a:prstGeom>
          <a:solidFill>
            <a:srgbClr val="EFAC2E"/>
          </a:solidFill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6A397F03-B35A-49F2-A131-E67AE9C2E14E}"/>
              </a:ext>
            </a:extLst>
          </p:cNvPr>
          <p:cNvSpPr txBox="1">
            <a:spLocks/>
          </p:cNvSpPr>
          <p:nvPr userDrawn="1"/>
        </p:nvSpPr>
        <p:spPr>
          <a:xfrm>
            <a:off x="11365097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‹#›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51510791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45ED1B3-21CB-44F8-A39B-54A3927797F9}"/>
              </a:ext>
            </a:extLst>
          </p:cNvPr>
          <p:cNvSpPr>
            <a:spLocks/>
          </p:cNvSpPr>
          <p:nvPr userDrawn="1"/>
        </p:nvSpPr>
        <p:spPr>
          <a:xfrm rot="5400000">
            <a:off x="12462765" y="9197463"/>
            <a:ext cx="568225" cy="534924"/>
          </a:xfrm>
          <a:prstGeom prst="rect">
            <a:avLst/>
          </a:prstGeom>
          <a:solidFill>
            <a:srgbClr val="EFAC2E"/>
          </a:solidFill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22114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3940883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A26CF5B-C1E8-4BE1-AB98-F5CBDB2D3267}"/>
              </a:ext>
            </a:extLst>
          </p:cNvPr>
          <p:cNvCxnSpPr/>
          <p:nvPr userDrawn="1"/>
        </p:nvCxnSpPr>
        <p:spPr>
          <a:xfrm>
            <a:off x="4896548" y="4368800"/>
            <a:ext cx="704088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2" descr="\\chdfs\Public\Graphics\Logos\CHI\_cenhou100_logo_060208-large.png">
            <a:extLst>
              <a:ext uri="{FF2B5EF4-FFF2-40B4-BE49-F238E27FC236}">
                <a16:creationId xmlns:a16="http://schemas.microsoft.com/office/drawing/2014/main" xmlns="" id="{1706A6E7-203F-4646-A97D-5E31F0A1BC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882" y="6268177"/>
            <a:ext cx="4082352" cy="2449408"/>
          </a:xfrm>
          <a:prstGeom prst="rect">
            <a:avLst/>
          </a:prstGeom>
          <a:noFill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5C3B23D-A246-425A-AC59-376E8461FD1E}"/>
              </a:ext>
            </a:extLst>
          </p:cNvPr>
          <p:cNvCxnSpPr>
            <a:cxnSpLocks/>
          </p:cNvCxnSpPr>
          <p:nvPr userDrawn="1"/>
        </p:nvCxnSpPr>
        <p:spPr>
          <a:xfrm>
            <a:off x="4896548" y="4162936"/>
            <a:ext cx="2649881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48B757-0101-4C26-B8FE-024F10AB5C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1184" y="4748213"/>
            <a:ext cx="7042150" cy="1010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tx2"/>
                </a:solidFill>
                <a:latin typeface="+mj-lt"/>
              </a:defRPr>
            </a:lvl1pPr>
            <a:lvl2pPr marL="635000" indent="0">
              <a:buNone/>
              <a:defRPr/>
            </a:lvl2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F9F8B25E-8401-4D04-A1FE-5CA264E618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5850" y="5806910"/>
            <a:ext cx="7042150" cy="230981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2"/>
                </a:solidFill>
                <a:latin typeface="+mj-lt"/>
              </a:defRPr>
            </a:lvl1pPr>
            <a:lvl2pPr marL="635000" indent="0">
              <a:buNone/>
              <a:defRPr/>
            </a:lvl2pPr>
            <a:lvl3pPr marL="1270000" indent="0">
              <a:buNone/>
              <a:defRPr/>
            </a:lvl3pPr>
            <a:lvl4pPr marL="1905000" indent="0">
              <a:buNone/>
              <a:defRPr/>
            </a:lvl4pPr>
            <a:lvl5pPr marL="25400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Organization</a:t>
            </a:r>
          </a:p>
          <a:p>
            <a:pPr lvl="0"/>
            <a:r>
              <a:rPr lang="en-US" dirty="0"/>
              <a:t>Email</a:t>
            </a:r>
          </a:p>
        </p:txBody>
      </p:sp>
      <p:sp>
        <p:nvSpPr>
          <p:cNvPr id="14" name="Shape 187">
            <a:extLst>
              <a:ext uri="{FF2B5EF4-FFF2-40B4-BE49-F238E27FC236}">
                <a16:creationId xmlns:a16="http://schemas.microsoft.com/office/drawing/2014/main" xmlns="" id="{E30F4AEB-81D2-4109-8AAF-CE12510E5A86}"/>
              </a:ext>
            </a:extLst>
          </p:cNvPr>
          <p:cNvSpPr/>
          <p:nvPr userDrawn="1"/>
        </p:nvSpPr>
        <p:spPr>
          <a:xfrm>
            <a:off x="4826001" y="1762994"/>
            <a:ext cx="4876078" cy="1069877"/>
          </a:xfrm>
          <a:prstGeom prst="rect">
            <a:avLst/>
          </a:prstGeom>
          <a:ln w="3175">
            <a:miter lim="400000"/>
          </a:ln>
        </p:spPr>
        <p:txBody>
          <a:bodyPr wrap="square"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6600" b="1" dirty="0">
                <a:solidFill>
                  <a:schemeClr val="accent5"/>
                </a:solidFill>
                <a:latin typeface="Butler"/>
                <a:ea typeface="Avenir Book"/>
                <a:cs typeface="Helvetica" pitchFamily="34" charset="0"/>
                <a:sym typeface="Avenir Book"/>
              </a:rPr>
              <a:t>Thank you!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chdfs\users\abertinot\My Documents\CHI\PPTX\OpeningSlide.jpg">
            <a:extLst>
              <a:ext uri="{FF2B5EF4-FFF2-40B4-BE49-F238E27FC236}">
                <a16:creationId xmlns:a16="http://schemas.microsoft.com/office/drawing/2014/main" xmlns="" id="{A1D59D40-A1F6-483E-9D48-C37F1292F5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3004801" cy="9768730"/>
          </a:xfrm>
          <a:prstGeom prst="rect">
            <a:avLst/>
          </a:prstGeom>
          <a:noFill/>
        </p:spPr>
      </p:pic>
      <p:sp>
        <p:nvSpPr>
          <p:cNvPr id="3" name="Title 11">
            <a:extLst>
              <a:ext uri="{FF2B5EF4-FFF2-40B4-BE49-F238E27FC236}">
                <a16:creationId xmlns:a16="http://schemas.microsoft.com/office/drawing/2014/main" xmlns="" id="{44FE89A8-316A-4ECD-BD91-DF97001269E0}"/>
              </a:ext>
            </a:extLst>
          </p:cNvPr>
          <p:cNvSpPr txBox="1">
            <a:spLocks/>
          </p:cNvSpPr>
          <p:nvPr userDrawn="1"/>
        </p:nvSpPr>
        <p:spPr>
          <a:xfrm>
            <a:off x="1" y="4120171"/>
            <a:ext cx="13004799" cy="1491596"/>
          </a:xfrm>
          <a:prstGeom prst="rect">
            <a:avLst/>
          </a:prstGeom>
        </p:spPr>
        <p:txBody>
          <a:bodyPr lIns="91422" tIns="45710" rIns="91422" bIns="45710"/>
          <a:lstStyle>
            <a:lvl1pPr algn="ctr" defTabSz="822325" rtl="0" eaLnBrk="0" fontAlgn="base" hangingPunct="0">
              <a:spcBef>
                <a:spcPct val="0"/>
              </a:spcBef>
              <a:spcAft>
                <a:spcPct val="0"/>
              </a:spcAft>
              <a:defRPr sz="5200" b="1" i="0" kern="1200" baseline="0">
                <a:solidFill>
                  <a:schemeClr val="accent5"/>
                </a:solidFill>
                <a:latin typeface="Butler"/>
                <a:ea typeface="+mn-ea"/>
                <a:cs typeface="+mn-cs"/>
                <a:sym typeface="Helvetica Light"/>
              </a:defRPr>
            </a:lvl1pPr>
            <a:lvl2pPr algn="ctr" defTabSz="822325" rtl="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2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algn="ctr" defTabSz="822325" rtl="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2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algn="ctr" defTabSz="822325" rtl="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2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algn="ctr" defTabSz="822325" rtl="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2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2713" algn="ctr" defTabSz="825293">
              <a:defRPr sz="7800">
                <a:latin typeface="+mn-lt"/>
                <a:ea typeface="+mn-ea"/>
                <a:cs typeface="+mn-cs"/>
                <a:sym typeface="Helvetica Light"/>
              </a:defRPr>
            </a:lvl6pPr>
            <a:lvl7pPr indent="1371256" algn="ctr" defTabSz="825293">
              <a:defRPr sz="7800">
                <a:latin typeface="+mn-lt"/>
                <a:ea typeface="+mn-ea"/>
                <a:cs typeface="+mn-cs"/>
                <a:sym typeface="Helvetica Light"/>
              </a:defRPr>
            </a:lvl7pPr>
            <a:lvl8pPr indent="1599800" algn="ctr" defTabSz="825293">
              <a:defRPr sz="7800">
                <a:latin typeface="+mn-lt"/>
                <a:ea typeface="+mn-ea"/>
                <a:cs typeface="+mn-cs"/>
                <a:sym typeface="Helvetica Light"/>
              </a:defRPr>
            </a:lvl8pPr>
            <a:lvl9pPr indent="1828342" algn="ctr" defTabSz="825293">
              <a:defRPr sz="78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8400" dirty="0">
                <a:solidFill>
                  <a:schemeClr val="bg1"/>
                </a:solidFill>
              </a:rPr>
              <a:t>CentralHouston.org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Butle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0047853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8708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044329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72551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F7FA209-8CB8-4383-A365-FA4C287F8DF6}"/>
              </a:ext>
            </a:extLst>
          </p:cNvPr>
          <p:cNvGrpSpPr/>
          <p:nvPr userDrawn="1"/>
        </p:nvGrpSpPr>
        <p:grpSpPr>
          <a:xfrm>
            <a:off x="10791323" y="0"/>
            <a:ext cx="2194560" cy="1219736"/>
            <a:chOff x="10791323" y="0"/>
            <a:chExt cx="2194560" cy="121973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DD26FA9-5E02-4EC2-9D53-435A103DBDA9}"/>
                </a:ext>
              </a:extLst>
            </p:cNvPr>
            <p:cNvSpPr/>
            <p:nvPr/>
          </p:nvSpPr>
          <p:spPr>
            <a:xfrm>
              <a:off x="10791323" y="0"/>
              <a:ext cx="2194560" cy="109728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noAutofit/>
            </a:bodyPr>
            <a:lstStyle/>
            <a:p>
              <a:pPr marL="0" marR="0" indent="0" algn="ctr" defTabSz="825438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1" name="Picture 2" descr="\\chdfs\Public\Graphics\Logos\CHI\_cenhou100_logo_060208-large.png">
              <a:extLst>
                <a:ext uri="{FF2B5EF4-FFF2-40B4-BE49-F238E27FC236}">
                  <a16:creationId xmlns:a16="http://schemas.microsoft.com/office/drawing/2014/main" xmlns="" id="{D0B0093F-42A4-48D4-9F2A-AE6E22F8D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840552" y="15777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CA0278-2F10-47E6-89D8-366D86EA4FF1}"/>
              </a:ext>
            </a:extLst>
          </p:cNvPr>
          <p:cNvSpPr/>
          <p:nvPr userDrawn="1"/>
        </p:nvSpPr>
        <p:spPr>
          <a:xfrm>
            <a:off x="0" y="1132416"/>
            <a:ext cx="13004800" cy="650240"/>
          </a:xfrm>
          <a:prstGeom prst="rect">
            <a:avLst/>
          </a:prstGeom>
          <a:solidFill>
            <a:srgbClr val="02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xmlns="" id="{FD903677-5E68-42A4-966E-9B9FF9F6FAB8}"/>
              </a:ext>
            </a:extLst>
          </p:cNvPr>
          <p:cNvSpPr txBox="1">
            <a:spLocks/>
          </p:cNvSpPr>
          <p:nvPr userDrawn="1"/>
        </p:nvSpPr>
        <p:spPr>
          <a:xfrm>
            <a:off x="-195485" y="9464925"/>
            <a:ext cx="2926080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822325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1"/>
                </a:solidFill>
                <a:latin typeface="Georgia Pro" panose="020B0604020202020204" pitchFamily="18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sz="1600" b="1" dirty="0"/>
              <a:t>   9/18/19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BF16923-B6D2-4149-8E19-D25522822CFE}"/>
              </a:ext>
            </a:extLst>
          </p:cNvPr>
          <p:cNvSpPr>
            <a:spLocks/>
          </p:cNvSpPr>
          <p:nvPr userDrawn="1"/>
        </p:nvSpPr>
        <p:spPr>
          <a:xfrm rot="5400000">
            <a:off x="12462765" y="9197463"/>
            <a:ext cx="568225" cy="534924"/>
          </a:xfrm>
          <a:prstGeom prst="rect">
            <a:avLst/>
          </a:prstGeom>
          <a:solidFill>
            <a:srgbClr val="EFAC2E"/>
          </a:solidFill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E17DA6B8-44D8-4E45-B606-F274C85953FD}"/>
              </a:ext>
            </a:extLst>
          </p:cNvPr>
          <p:cNvSpPr txBox="1">
            <a:spLocks/>
          </p:cNvSpPr>
          <p:nvPr userDrawn="1"/>
        </p:nvSpPr>
        <p:spPr>
          <a:xfrm>
            <a:off x="11365097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‹#›</a:t>
            </a:fld>
            <a:endParaRPr lang="en-US" sz="3200" dirty="0"/>
          </a:p>
        </p:txBody>
      </p:sp>
      <p:sp>
        <p:nvSpPr>
          <p:cNvPr id="17" name="Yellow Text Placeholder">
            <a:extLst>
              <a:ext uri="{FF2B5EF4-FFF2-40B4-BE49-F238E27FC236}">
                <a16:creationId xmlns:a16="http://schemas.microsoft.com/office/drawing/2014/main" xmlns="" id="{D0A5FD91-D140-4DA0-8451-13062082C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9300" y="201168"/>
            <a:ext cx="86868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/>
              <a:t>Click to edit</a:t>
            </a:r>
            <a:endParaRPr lang="en-US" dirty="0">
              <a:solidFill>
                <a:srgbClr val="014D9E"/>
              </a:solidFill>
            </a:endParaRPr>
          </a:p>
        </p:txBody>
      </p:sp>
      <p:sp>
        <p:nvSpPr>
          <p:cNvPr id="18" name="Blue Text Placeholder">
            <a:extLst>
              <a:ext uri="{FF2B5EF4-FFF2-40B4-BE49-F238E27FC236}">
                <a16:creationId xmlns:a16="http://schemas.microsoft.com/office/drawing/2014/main" xmlns="" id="{A2F17234-E269-4418-BA74-E5AEBC6286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3153" y="201875"/>
            <a:ext cx="5682247" cy="1371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800" b="1">
                <a:solidFill>
                  <a:srgbClr val="014D9E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14D9E"/>
                </a:solidFill>
              </a:rPr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56255753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97727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74193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8600858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900856" y="1727200"/>
            <a:ext cx="11203093" cy="1219201"/>
          </a:xfrm>
          <a:prstGeom prst="rect">
            <a:avLst/>
          </a:prstGeom>
        </p:spPr>
        <p:txBody>
          <a:bodyPr lIns="91422" tIns="45710" rIns="91422" bIns="45710"/>
          <a:lstStyle>
            <a:lvl1pPr>
              <a:defRPr>
                <a:latin typeface="Butler"/>
              </a:defRPr>
            </a:lvl1pPr>
          </a:lstStyle>
          <a:p>
            <a:pPr lvl="0"/>
            <a:r>
              <a:rPr dirty="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00854" y="2946401"/>
            <a:ext cx="5337387" cy="4910668"/>
          </a:xfrm>
          <a:prstGeom prst="rect">
            <a:avLst/>
          </a:prstGeom>
        </p:spPr>
        <p:txBody>
          <a:bodyPr lIns="91422" tIns="45710" rIns="91422" bIns="45710"/>
          <a:lstStyle>
            <a:lvl1pPr marL="397268" indent="-397268">
              <a:spcBef>
                <a:spcPts val="4500"/>
              </a:spcBef>
              <a:defRPr sz="3000">
                <a:latin typeface="Butler"/>
              </a:defRPr>
            </a:lvl1pPr>
            <a:lvl2pPr marL="955928" indent="-397268">
              <a:spcBef>
                <a:spcPts val="4500"/>
              </a:spcBef>
              <a:defRPr sz="3000">
                <a:latin typeface="Butler"/>
              </a:defRPr>
            </a:lvl2pPr>
            <a:lvl3pPr marL="1514587" indent="-397268">
              <a:spcBef>
                <a:spcPts val="4500"/>
              </a:spcBef>
              <a:defRPr sz="3000">
                <a:latin typeface="Butler"/>
              </a:defRPr>
            </a:lvl3pPr>
            <a:lvl4pPr marL="2073247" indent="-397268">
              <a:spcBef>
                <a:spcPts val="4500"/>
              </a:spcBef>
              <a:defRPr sz="3000">
                <a:latin typeface="Butler"/>
              </a:defRPr>
            </a:lvl4pPr>
            <a:lvl5pPr marL="2631909" indent="-397268">
              <a:spcBef>
                <a:spcPts val="4500"/>
              </a:spcBef>
              <a:defRPr sz="3000">
                <a:latin typeface="Butler"/>
              </a:defRPr>
            </a:lvl5pPr>
          </a:lstStyle>
          <a:p>
            <a:pPr lvl="0"/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xmlns="" val="345133822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853BA1-1D4F-42C2-A9D5-1F79A27A7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0016"/>
            <a:ext cx="13004800" cy="9753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8FEE19D-0C04-46D8-A1D3-9B81434BD2CD}"/>
              </a:ext>
            </a:extLst>
          </p:cNvPr>
          <p:cNvSpPr/>
          <p:nvPr userDrawn="1"/>
        </p:nvSpPr>
        <p:spPr>
          <a:xfrm>
            <a:off x="5560210" y="3587613"/>
            <a:ext cx="1887166" cy="136187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E7DBF1A6-1190-4FF8-B7F5-A15022A274E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033" y="4041648"/>
            <a:ext cx="13004798" cy="16276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400" b="1">
                <a:solidFill>
                  <a:schemeClr val="bg1"/>
                </a:solidFill>
                <a:latin typeface="Butler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xmlns="" id="{3FDF16B1-02A3-4B17-95A3-D21266EA2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029" y="5266944"/>
            <a:ext cx="13002768" cy="612648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era Black"/>
              </a:defRPr>
            </a:lvl1pPr>
          </a:lstStyle>
          <a:p>
            <a:r>
              <a:rPr lang="en-US" dirty="0"/>
              <a:t>Group or Event Name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E95440B9-B466-43EC-BC7F-6E4CC86B65B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63" y="5971032"/>
            <a:ext cx="1300276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>
                <a:solidFill>
                  <a:schemeClr val="accent5"/>
                </a:solidFill>
                <a:latin typeface="Cera Black"/>
              </a:defRPr>
            </a:lvl1pPr>
          </a:lstStyle>
          <a:p>
            <a:pPr lvl="0"/>
            <a:r>
              <a:rPr lang="en-US" dirty="0"/>
              <a:t>MM.DD.YY</a:t>
            </a:r>
          </a:p>
        </p:txBody>
      </p:sp>
    </p:spTree>
    <p:extLst>
      <p:ext uri="{BB962C8B-B14F-4D97-AF65-F5344CB8AC3E}">
        <p14:creationId xmlns:p14="http://schemas.microsoft.com/office/powerpoint/2010/main" xmlns="" val="335864797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\\chdfs\users\rlung\Desktop\Central Houston-1.png">
            <a:extLst>
              <a:ext uri="{FF2B5EF4-FFF2-40B4-BE49-F238E27FC236}">
                <a16:creationId xmlns:a16="http://schemas.microsoft.com/office/drawing/2014/main" xmlns="" id="{5AA29406-289F-4686-8620-FF1805577E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 r="9238"/>
          <a:stretch>
            <a:fillRect/>
          </a:stretch>
        </p:blipFill>
        <p:spPr bwMode="auto">
          <a:xfrm flipH="1">
            <a:off x="0" y="0"/>
            <a:ext cx="6504937" cy="9753600"/>
          </a:xfrm>
          <a:prstGeom prst="rect">
            <a:avLst/>
          </a:prstGeom>
          <a:noFill/>
        </p:spPr>
      </p:pic>
      <p:pic>
        <p:nvPicPr>
          <p:cNvPr id="12" name="Picture 2" descr="\\chdfs\users\rlung\Desktop\Central Houston-1.png">
            <a:extLst>
              <a:ext uri="{FF2B5EF4-FFF2-40B4-BE49-F238E27FC236}">
                <a16:creationId xmlns:a16="http://schemas.microsoft.com/office/drawing/2014/main" xmlns="" id="{BF14A424-35D1-4091-A8A5-B077BD1EE3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 r="9310"/>
          <a:stretch>
            <a:fillRect/>
          </a:stretch>
        </p:blipFill>
        <p:spPr bwMode="auto">
          <a:xfrm>
            <a:off x="6502400" y="0"/>
            <a:ext cx="6499863" cy="9753600"/>
          </a:xfrm>
          <a:prstGeom prst="rect">
            <a:avLst/>
          </a:prstGeom>
          <a:noFill/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E95440B9-B466-43EC-BC7F-6E4CC86B65B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63" y="5971032"/>
            <a:ext cx="1300276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>
                <a:solidFill>
                  <a:schemeClr val="accent5"/>
                </a:solidFill>
                <a:latin typeface="Cera Black"/>
              </a:defRPr>
            </a:lvl1pPr>
          </a:lstStyle>
          <a:p>
            <a:pPr lvl="0"/>
            <a:r>
              <a:rPr lang="en-US" dirty="0"/>
              <a:t>MM.DD.YY</a:t>
            </a: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xmlns="" id="{3E4E6721-0D09-4713-8F84-F41B7FD71533}"/>
              </a:ext>
            </a:extLst>
          </p:cNvPr>
          <p:cNvSpPr txBox="1">
            <a:spLocks/>
          </p:cNvSpPr>
          <p:nvPr userDrawn="1"/>
        </p:nvSpPr>
        <p:spPr>
          <a:xfrm>
            <a:off x="0" y="4040921"/>
            <a:ext cx="13004799" cy="1625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822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400" b="1" dirty="0">
                <a:solidFill>
                  <a:schemeClr val="tx2"/>
                </a:solidFill>
                <a:latin typeface="Butler Bold"/>
                <a:ea typeface="Avenir Book"/>
                <a:cs typeface="Helvetica" pitchFamily="34" charset="0"/>
              </a:rPr>
              <a:t>Challenges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75C7CD-4E62-4AE9-94B9-14F181309454}"/>
              </a:ext>
            </a:extLst>
          </p:cNvPr>
          <p:cNvSpPr/>
          <p:nvPr userDrawn="1"/>
        </p:nvSpPr>
        <p:spPr>
          <a:xfrm>
            <a:off x="5560210" y="3587613"/>
            <a:ext cx="1887166" cy="136187"/>
          </a:xfrm>
          <a:prstGeom prst="rect">
            <a:avLst/>
          </a:prstGeom>
          <a:solidFill>
            <a:schemeClr val="accent1"/>
          </a:solidFill>
          <a:ln w="3175" cap="flat">
            <a:solidFill>
              <a:srgbClr val="00B0F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xmlns="" id="{FD554835-0F8B-4448-AE19-85998AC3BE6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085" y="5266944"/>
            <a:ext cx="1300276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>
                <a:solidFill>
                  <a:schemeClr val="accent5"/>
                </a:solidFill>
                <a:latin typeface="Cera Black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1148270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F7FA209-8CB8-4383-A365-FA4C287F8DF6}"/>
              </a:ext>
            </a:extLst>
          </p:cNvPr>
          <p:cNvGrpSpPr/>
          <p:nvPr userDrawn="1"/>
        </p:nvGrpSpPr>
        <p:grpSpPr>
          <a:xfrm>
            <a:off x="10791323" y="0"/>
            <a:ext cx="2194560" cy="1219736"/>
            <a:chOff x="10791323" y="0"/>
            <a:chExt cx="2194560" cy="121973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DD26FA9-5E02-4EC2-9D53-435A103DBDA9}"/>
                </a:ext>
              </a:extLst>
            </p:cNvPr>
            <p:cNvSpPr/>
            <p:nvPr/>
          </p:nvSpPr>
          <p:spPr>
            <a:xfrm>
              <a:off x="10791323" y="0"/>
              <a:ext cx="2194560" cy="109728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noAutofit/>
            </a:bodyPr>
            <a:lstStyle/>
            <a:p>
              <a:pPr marL="0" marR="0" indent="0" algn="ctr" defTabSz="825438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1" name="Picture 2" descr="\\chdfs\Public\Graphics\Logos\CHI\_cenhou100_logo_060208-large.png">
              <a:extLst>
                <a:ext uri="{FF2B5EF4-FFF2-40B4-BE49-F238E27FC236}">
                  <a16:creationId xmlns:a16="http://schemas.microsoft.com/office/drawing/2014/main" xmlns="" id="{D0B0093F-42A4-48D4-9F2A-AE6E22F8D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840552" y="15777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CA0278-2F10-47E6-89D8-366D86EA4FF1}"/>
              </a:ext>
            </a:extLst>
          </p:cNvPr>
          <p:cNvSpPr/>
          <p:nvPr userDrawn="1"/>
        </p:nvSpPr>
        <p:spPr>
          <a:xfrm>
            <a:off x="0" y="1132416"/>
            <a:ext cx="13004800" cy="650240"/>
          </a:xfrm>
          <a:prstGeom prst="rect">
            <a:avLst/>
          </a:prstGeom>
          <a:solidFill>
            <a:srgbClr val="02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sp>
        <p:nvSpPr>
          <p:cNvPr id="17" name="Yellow Text Placeholder">
            <a:extLst>
              <a:ext uri="{FF2B5EF4-FFF2-40B4-BE49-F238E27FC236}">
                <a16:creationId xmlns:a16="http://schemas.microsoft.com/office/drawing/2014/main" xmlns="" id="{D0A5FD91-D140-4DA0-8451-13062082C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9300" y="201168"/>
            <a:ext cx="86868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/>
              <a:t>Click to edit</a:t>
            </a:r>
            <a:endParaRPr lang="en-US" dirty="0">
              <a:solidFill>
                <a:srgbClr val="014D9E"/>
              </a:solidFill>
            </a:endParaRPr>
          </a:p>
        </p:txBody>
      </p:sp>
      <p:sp>
        <p:nvSpPr>
          <p:cNvPr id="18" name="Blue Text Placeholder">
            <a:extLst>
              <a:ext uri="{FF2B5EF4-FFF2-40B4-BE49-F238E27FC236}">
                <a16:creationId xmlns:a16="http://schemas.microsoft.com/office/drawing/2014/main" xmlns="" id="{A2F17234-E269-4418-BA74-E5AEBC6286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3153" y="201875"/>
            <a:ext cx="5682247" cy="1371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800" b="1">
                <a:solidFill>
                  <a:srgbClr val="014D9E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14D9E"/>
                </a:solidFill>
              </a:rPr>
              <a:t>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A19CD2-69D5-4507-A2C3-BD7B2E73090F}"/>
              </a:ext>
            </a:extLst>
          </p:cNvPr>
          <p:cNvSpPr>
            <a:spLocks/>
          </p:cNvSpPr>
          <p:nvPr userDrawn="1"/>
        </p:nvSpPr>
        <p:spPr>
          <a:xfrm rot="5400000">
            <a:off x="12462765" y="9197463"/>
            <a:ext cx="568225" cy="534924"/>
          </a:xfrm>
          <a:prstGeom prst="rect">
            <a:avLst/>
          </a:prstGeom>
          <a:solidFill>
            <a:srgbClr val="EFAC2E"/>
          </a:solidFill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xmlns="" id="{16B7F888-8D26-485A-BDC9-FA7C1133D47A}"/>
              </a:ext>
            </a:extLst>
          </p:cNvPr>
          <p:cNvSpPr txBox="1">
            <a:spLocks/>
          </p:cNvSpPr>
          <p:nvPr userDrawn="1"/>
        </p:nvSpPr>
        <p:spPr>
          <a:xfrm>
            <a:off x="11365097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‹#›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55624821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F7FA209-8CB8-4383-A365-FA4C287F8DF6}"/>
              </a:ext>
            </a:extLst>
          </p:cNvPr>
          <p:cNvGrpSpPr/>
          <p:nvPr userDrawn="1"/>
        </p:nvGrpSpPr>
        <p:grpSpPr>
          <a:xfrm>
            <a:off x="10791323" y="0"/>
            <a:ext cx="2194560" cy="1219736"/>
            <a:chOff x="10791323" y="0"/>
            <a:chExt cx="2194560" cy="121973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DD26FA9-5E02-4EC2-9D53-435A103DBDA9}"/>
                </a:ext>
              </a:extLst>
            </p:cNvPr>
            <p:cNvSpPr/>
            <p:nvPr/>
          </p:nvSpPr>
          <p:spPr>
            <a:xfrm>
              <a:off x="10791323" y="0"/>
              <a:ext cx="2194560" cy="109728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noAutofit/>
            </a:bodyPr>
            <a:lstStyle/>
            <a:p>
              <a:pPr marL="0" marR="0" indent="0" algn="ctr" defTabSz="825438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1" name="Picture 2" descr="\\chdfs\Public\Graphics\Logos\CHI\_cenhou100_logo_060208-large.png">
              <a:extLst>
                <a:ext uri="{FF2B5EF4-FFF2-40B4-BE49-F238E27FC236}">
                  <a16:creationId xmlns:a16="http://schemas.microsoft.com/office/drawing/2014/main" xmlns="" id="{D0B0093F-42A4-48D4-9F2A-AE6E22F8D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840552" y="15777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CA0278-2F10-47E6-89D8-366D86EA4FF1}"/>
              </a:ext>
            </a:extLst>
          </p:cNvPr>
          <p:cNvSpPr/>
          <p:nvPr userDrawn="1"/>
        </p:nvSpPr>
        <p:spPr>
          <a:xfrm>
            <a:off x="0" y="1132416"/>
            <a:ext cx="13004800" cy="650240"/>
          </a:xfrm>
          <a:prstGeom prst="rect">
            <a:avLst/>
          </a:prstGeom>
          <a:solidFill>
            <a:srgbClr val="02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sp>
        <p:nvSpPr>
          <p:cNvPr id="17" name="Yellow Text Placeholder">
            <a:extLst>
              <a:ext uri="{FF2B5EF4-FFF2-40B4-BE49-F238E27FC236}">
                <a16:creationId xmlns:a16="http://schemas.microsoft.com/office/drawing/2014/main" xmlns="" id="{D0A5FD91-D140-4DA0-8451-13062082C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9300" y="201168"/>
            <a:ext cx="86868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/>
              <a:t>Click to edit</a:t>
            </a:r>
            <a:endParaRPr lang="en-US" dirty="0">
              <a:solidFill>
                <a:srgbClr val="014D9E"/>
              </a:solidFill>
            </a:endParaRPr>
          </a:p>
        </p:txBody>
      </p:sp>
      <p:sp>
        <p:nvSpPr>
          <p:cNvPr id="18" name="Blue Text Placeholder">
            <a:extLst>
              <a:ext uri="{FF2B5EF4-FFF2-40B4-BE49-F238E27FC236}">
                <a16:creationId xmlns:a16="http://schemas.microsoft.com/office/drawing/2014/main" xmlns="" id="{A2F17234-E269-4418-BA74-E5AEBC6286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3153" y="201875"/>
            <a:ext cx="5682247" cy="1371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800" b="1">
                <a:solidFill>
                  <a:srgbClr val="014D9E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14D9E"/>
                </a:solidFill>
              </a:rPr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2489425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F7FA209-8CB8-4383-A365-FA4C287F8DF6}"/>
              </a:ext>
            </a:extLst>
          </p:cNvPr>
          <p:cNvGrpSpPr/>
          <p:nvPr userDrawn="1"/>
        </p:nvGrpSpPr>
        <p:grpSpPr>
          <a:xfrm>
            <a:off x="10791323" y="0"/>
            <a:ext cx="2194560" cy="1219736"/>
            <a:chOff x="10791323" y="0"/>
            <a:chExt cx="2194560" cy="121973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DD26FA9-5E02-4EC2-9D53-435A103DBDA9}"/>
                </a:ext>
              </a:extLst>
            </p:cNvPr>
            <p:cNvSpPr/>
            <p:nvPr/>
          </p:nvSpPr>
          <p:spPr>
            <a:xfrm>
              <a:off x="10791323" y="0"/>
              <a:ext cx="2194560" cy="109728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noAutofit/>
            </a:bodyPr>
            <a:lstStyle/>
            <a:p>
              <a:pPr marL="0" marR="0" indent="0" algn="ctr" defTabSz="825438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1" name="Picture 2" descr="\\chdfs\Public\Graphics\Logos\CHI\_cenhou100_logo_060208-large.png">
              <a:extLst>
                <a:ext uri="{FF2B5EF4-FFF2-40B4-BE49-F238E27FC236}">
                  <a16:creationId xmlns:a16="http://schemas.microsoft.com/office/drawing/2014/main" xmlns="" id="{D0B0093F-42A4-48D4-9F2A-AE6E22F8D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840552" y="15777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CA0278-2F10-47E6-89D8-366D86EA4FF1}"/>
              </a:ext>
            </a:extLst>
          </p:cNvPr>
          <p:cNvSpPr/>
          <p:nvPr userDrawn="1"/>
        </p:nvSpPr>
        <p:spPr>
          <a:xfrm>
            <a:off x="0" y="1132416"/>
            <a:ext cx="13004800" cy="650240"/>
          </a:xfrm>
          <a:prstGeom prst="rect">
            <a:avLst/>
          </a:prstGeom>
          <a:solidFill>
            <a:srgbClr val="02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sp>
        <p:nvSpPr>
          <p:cNvPr id="17" name="Yellow Text Placeholder">
            <a:extLst>
              <a:ext uri="{FF2B5EF4-FFF2-40B4-BE49-F238E27FC236}">
                <a16:creationId xmlns:a16="http://schemas.microsoft.com/office/drawing/2014/main" xmlns="" id="{D0A5FD91-D140-4DA0-8451-13062082C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9300" y="201168"/>
            <a:ext cx="86868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/>
              <a:t>Click to edit</a:t>
            </a:r>
            <a:endParaRPr lang="en-US" dirty="0">
              <a:solidFill>
                <a:srgbClr val="014D9E"/>
              </a:solidFill>
            </a:endParaRPr>
          </a:p>
        </p:txBody>
      </p:sp>
      <p:sp>
        <p:nvSpPr>
          <p:cNvPr id="18" name="Blue Text Placeholder">
            <a:extLst>
              <a:ext uri="{FF2B5EF4-FFF2-40B4-BE49-F238E27FC236}">
                <a16:creationId xmlns:a16="http://schemas.microsoft.com/office/drawing/2014/main" xmlns="" id="{A2F17234-E269-4418-BA74-E5AEBC6286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3153" y="201875"/>
            <a:ext cx="5682247" cy="1371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800" b="1">
                <a:solidFill>
                  <a:srgbClr val="014D9E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14D9E"/>
                </a:solidFill>
              </a:rPr>
              <a:t>Master 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xmlns="" id="{BAF8871C-2C79-4725-BF16-D78D2EB669A2}"/>
              </a:ext>
            </a:extLst>
          </p:cNvPr>
          <p:cNvSpPr txBox="1">
            <a:spLocks/>
          </p:cNvSpPr>
          <p:nvPr userDrawn="1"/>
        </p:nvSpPr>
        <p:spPr>
          <a:xfrm>
            <a:off x="-195485" y="9464925"/>
            <a:ext cx="2926080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822325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1"/>
                </a:solidFill>
                <a:latin typeface="Georgia Pro" panose="020B0604020202020204" pitchFamily="18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sz="1600" b="1" dirty="0"/>
              <a:t>   9/18/19</a:t>
            </a:r>
          </a:p>
        </p:txBody>
      </p:sp>
    </p:spTree>
    <p:extLst>
      <p:ext uri="{BB962C8B-B14F-4D97-AF65-F5344CB8AC3E}">
        <p14:creationId xmlns:p14="http://schemas.microsoft.com/office/powerpoint/2010/main" xmlns="" val="393295094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F7FA209-8CB8-4383-A365-FA4C287F8DF6}"/>
              </a:ext>
            </a:extLst>
          </p:cNvPr>
          <p:cNvGrpSpPr/>
          <p:nvPr userDrawn="1"/>
        </p:nvGrpSpPr>
        <p:grpSpPr>
          <a:xfrm>
            <a:off x="10791323" y="0"/>
            <a:ext cx="2194560" cy="1219736"/>
            <a:chOff x="10791323" y="0"/>
            <a:chExt cx="2194560" cy="121973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DD26FA9-5E02-4EC2-9D53-435A103DBDA9}"/>
                </a:ext>
              </a:extLst>
            </p:cNvPr>
            <p:cNvSpPr/>
            <p:nvPr/>
          </p:nvSpPr>
          <p:spPr>
            <a:xfrm>
              <a:off x="10791323" y="0"/>
              <a:ext cx="2194560" cy="109728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noAutofit/>
            </a:bodyPr>
            <a:lstStyle/>
            <a:p>
              <a:pPr marL="0" marR="0" indent="0" algn="ctr" defTabSz="825438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1" name="Picture 2" descr="\\chdfs\Public\Graphics\Logos\CHI\_cenhou100_logo_060208-large.png">
              <a:extLst>
                <a:ext uri="{FF2B5EF4-FFF2-40B4-BE49-F238E27FC236}">
                  <a16:creationId xmlns:a16="http://schemas.microsoft.com/office/drawing/2014/main" xmlns="" id="{D0B0093F-42A4-48D4-9F2A-AE6E22F8D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840552" y="15777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7" name="Yellow Text Placeholder">
            <a:extLst>
              <a:ext uri="{FF2B5EF4-FFF2-40B4-BE49-F238E27FC236}">
                <a16:creationId xmlns:a16="http://schemas.microsoft.com/office/drawing/2014/main" xmlns="" id="{D0A5FD91-D140-4DA0-8451-13062082C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9300" y="201168"/>
            <a:ext cx="86868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/>
              <a:t>Click to edit</a:t>
            </a:r>
            <a:endParaRPr lang="en-US" dirty="0">
              <a:solidFill>
                <a:srgbClr val="014D9E"/>
              </a:solidFill>
            </a:endParaRPr>
          </a:p>
        </p:txBody>
      </p:sp>
      <p:sp>
        <p:nvSpPr>
          <p:cNvPr id="18" name="Blue Text Placeholder">
            <a:extLst>
              <a:ext uri="{FF2B5EF4-FFF2-40B4-BE49-F238E27FC236}">
                <a16:creationId xmlns:a16="http://schemas.microsoft.com/office/drawing/2014/main" xmlns="" id="{A2F17234-E269-4418-BA74-E5AEBC6286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3153" y="201875"/>
            <a:ext cx="5682247" cy="1371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800" b="1">
                <a:solidFill>
                  <a:srgbClr val="014D9E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14D9E"/>
                </a:solidFill>
              </a:rPr>
              <a:t>Master title style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xmlns="" id="{4F7CD1F6-64A2-4C21-9127-1FC9298EDAEC}"/>
              </a:ext>
            </a:extLst>
          </p:cNvPr>
          <p:cNvSpPr txBox="1">
            <a:spLocks/>
          </p:cNvSpPr>
          <p:nvPr userDrawn="1"/>
        </p:nvSpPr>
        <p:spPr>
          <a:xfrm>
            <a:off x="-195485" y="9464925"/>
            <a:ext cx="2926080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822325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1"/>
                </a:solidFill>
                <a:latin typeface="Georgia Pro" panose="020B0604020202020204" pitchFamily="18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sz="1600" b="1" dirty="0"/>
              <a:t>   9/18/19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F6B9DB5-1EDD-4EA9-AC85-7AD06419302C}"/>
              </a:ext>
            </a:extLst>
          </p:cNvPr>
          <p:cNvSpPr>
            <a:spLocks/>
          </p:cNvSpPr>
          <p:nvPr userDrawn="1"/>
        </p:nvSpPr>
        <p:spPr>
          <a:xfrm rot="5400000">
            <a:off x="12462765" y="9197463"/>
            <a:ext cx="568225" cy="534924"/>
          </a:xfrm>
          <a:prstGeom prst="rect">
            <a:avLst/>
          </a:prstGeom>
          <a:solidFill>
            <a:srgbClr val="EFAC2E"/>
          </a:solidFill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xmlns="" id="{06822EE8-9E8D-43D6-AADF-4C5B0F72CEE0}"/>
              </a:ext>
            </a:extLst>
          </p:cNvPr>
          <p:cNvSpPr txBox="1">
            <a:spLocks/>
          </p:cNvSpPr>
          <p:nvPr userDrawn="1"/>
        </p:nvSpPr>
        <p:spPr>
          <a:xfrm>
            <a:off x="11365097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‹#›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76345703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F7FA209-8CB8-4383-A365-FA4C287F8DF6}"/>
              </a:ext>
            </a:extLst>
          </p:cNvPr>
          <p:cNvGrpSpPr/>
          <p:nvPr userDrawn="1"/>
        </p:nvGrpSpPr>
        <p:grpSpPr>
          <a:xfrm>
            <a:off x="10791323" y="0"/>
            <a:ext cx="2194560" cy="1219736"/>
            <a:chOff x="10791323" y="0"/>
            <a:chExt cx="2194560" cy="121973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DD26FA9-5E02-4EC2-9D53-435A103DBDA9}"/>
                </a:ext>
              </a:extLst>
            </p:cNvPr>
            <p:cNvSpPr/>
            <p:nvPr/>
          </p:nvSpPr>
          <p:spPr>
            <a:xfrm>
              <a:off x="10791323" y="0"/>
              <a:ext cx="2194560" cy="109728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noAutofit/>
            </a:bodyPr>
            <a:lstStyle/>
            <a:p>
              <a:pPr marL="0" marR="0" indent="0" algn="ctr" defTabSz="825438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1" name="Picture 2" descr="\\chdfs\Public\Graphics\Logos\CHI\_cenhou100_logo_060208-large.png">
              <a:extLst>
                <a:ext uri="{FF2B5EF4-FFF2-40B4-BE49-F238E27FC236}">
                  <a16:creationId xmlns:a16="http://schemas.microsoft.com/office/drawing/2014/main" xmlns="" id="{D0B0093F-42A4-48D4-9F2A-AE6E22F8D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840552" y="15777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7" name="Yellow Text Placeholder">
            <a:extLst>
              <a:ext uri="{FF2B5EF4-FFF2-40B4-BE49-F238E27FC236}">
                <a16:creationId xmlns:a16="http://schemas.microsoft.com/office/drawing/2014/main" xmlns="" id="{D0A5FD91-D140-4DA0-8451-13062082C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9300" y="201168"/>
            <a:ext cx="86868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/>
              <a:t>Click to edit</a:t>
            </a:r>
            <a:endParaRPr lang="en-US" dirty="0">
              <a:solidFill>
                <a:srgbClr val="014D9E"/>
              </a:solidFill>
            </a:endParaRPr>
          </a:p>
        </p:txBody>
      </p:sp>
      <p:sp>
        <p:nvSpPr>
          <p:cNvPr id="18" name="Blue Text Placeholder">
            <a:extLst>
              <a:ext uri="{FF2B5EF4-FFF2-40B4-BE49-F238E27FC236}">
                <a16:creationId xmlns:a16="http://schemas.microsoft.com/office/drawing/2014/main" xmlns="" id="{A2F17234-E269-4418-BA74-E5AEBC6286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3153" y="201875"/>
            <a:ext cx="5682247" cy="1371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800" b="1">
                <a:solidFill>
                  <a:srgbClr val="014D9E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14D9E"/>
                </a:solidFill>
              </a:rPr>
              <a:t>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2510698-6E83-45B5-A912-54686529AFC0}"/>
              </a:ext>
            </a:extLst>
          </p:cNvPr>
          <p:cNvSpPr>
            <a:spLocks/>
          </p:cNvSpPr>
          <p:nvPr userDrawn="1"/>
        </p:nvSpPr>
        <p:spPr>
          <a:xfrm rot="5400000">
            <a:off x="12462765" y="9197463"/>
            <a:ext cx="568225" cy="534924"/>
          </a:xfrm>
          <a:prstGeom prst="rect">
            <a:avLst/>
          </a:prstGeom>
          <a:solidFill>
            <a:srgbClr val="EFAC2E"/>
          </a:solidFill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xmlns="" id="{06130B3E-C954-4BF9-8CE4-A80DF80B01F4}"/>
              </a:ext>
            </a:extLst>
          </p:cNvPr>
          <p:cNvSpPr txBox="1">
            <a:spLocks/>
          </p:cNvSpPr>
          <p:nvPr userDrawn="1"/>
        </p:nvSpPr>
        <p:spPr>
          <a:xfrm>
            <a:off x="11365097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‹#›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11966441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39" r:id="rId2"/>
    <p:sldLayoutId id="2147484006" r:id="rId3"/>
    <p:sldLayoutId id="2147484027" r:id="rId4"/>
    <p:sldLayoutId id="2147484033" r:id="rId5"/>
    <p:sldLayoutId id="2147484035" r:id="rId6"/>
    <p:sldLayoutId id="2147484038" r:id="rId7"/>
    <p:sldLayoutId id="2147484034" r:id="rId8"/>
    <p:sldLayoutId id="2147484036" r:id="rId9"/>
    <p:sldLayoutId id="2147484037" r:id="rId10"/>
    <p:sldLayoutId id="2147484031" r:id="rId11"/>
    <p:sldLayoutId id="2147484040" r:id="rId12"/>
    <p:sldLayoutId id="2147484032" r:id="rId13"/>
    <p:sldLayoutId id="2147483980" r:id="rId14"/>
    <p:sldLayoutId id="2147483983" r:id="rId15"/>
    <p:sldLayoutId id="2147484005" r:id="rId16"/>
    <p:sldLayoutId id="2147484019" r:id="rId17"/>
    <p:sldLayoutId id="2147484020" r:id="rId18"/>
    <p:sldLayoutId id="2147484008" r:id="rId19"/>
    <p:sldLayoutId id="2147484010" r:id="rId20"/>
    <p:sldLayoutId id="2147484015" r:id="rId21"/>
    <p:sldLayoutId id="2147484018" r:id="rId22"/>
    <p:sldLayoutId id="2147484041" r:id="rId23"/>
  </p:sldLayoutIdLst>
  <p:transition spd="med"/>
  <p:hf hdr="0"/>
  <p:txStyles>
    <p:titleStyle>
      <a:lvl1pPr algn="ctr" defTabSz="822325" rtl="0" eaLnBrk="0" fontAlgn="base" hangingPunct="0">
        <a:spcBef>
          <a:spcPct val="0"/>
        </a:spcBef>
        <a:spcAft>
          <a:spcPct val="0"/>
        </a:spcAft>
        <a:defRPr sz="5200" b="1" i="0" kern="1200" baseline="0">
          <a:solidFill>
            <a:schemeClr val="accent5"/>
          </a:solidFill>
          <a:latin typeface="Butler" charset="0"/>
          <a:ea typeface="+mn-ea"/>
          <a:cs typeface="+mn-cs"/>
          <a:sym typeface="Helvetica Light"/>
        </a:defRPr>
      </a:lvl1pPr>
      <a:lvl2pPr algn="ctr" defTabSz="822325" rtl="0" eaLnBrk="0" fontAlgn="base" hangingPunct="0">
        <a:spcBef>
          <a:spcPct val="0"/>
        </a:spcBef>
        <a:spcAft>
          <a:spcPct val="0"/>
        </a:spcAft>
        <a:defRPr sz="7800">
          <a:solidFill>
            <a:schemeClr val="tx2"/>
          </a:solidFill>
          <a:latin typeface="+mn-lt"/>
          <a:ea typeface="+mn-ea"/>
          <a:cs typeface="+mn-cs"/>
          <a:sym typeface="Helvetica Light"/>
        </a:defRPr>
      </a:lvl2pPr>
      <a:lvl3pPr algn="ctr" defTabSz="822325" rtl="0" eaLnBrk="0" fontAlgn="base" hangingPunct="0">
        <a:spcBef>
          <a:spcPct val="0"/>
        </a:spcBef>
        <a:spcAft>
          <a:spcPct val="0"/>
        </a:spcAft>
        <a:defRPr sz="7800">
          <a:solidFill>
            <a:schemeClr val="tx2"/>
          </a:solidFill>
          <a:latin typeface="+mn-lt"/>
          <a:ea typeface="+mn-ea"/>
          <a:cs typeface="+mn-cs"/>
          <a:sym typeface="Helvetica Light"/>
        </a:defRPr>
      </a:lvl3pPr>
      <a:lvl4pPr algn="ctr" defTabSz="822325" rtl="0" eaLnBrk="0" fontAlgn="base" hangingPunct="0">
        <a:spcBef>
          <a:spcPct val="0"/>
        </a:spcBef>
        <a:spcAft>
          <a:spcPct val="0"/>
        </a:spcAft>
        <a:defRPr sz="7800">
          <a:solidFill>
            <a:schemeClr val="tx2"/>
          </a:solidFill>
          <a:latin typeface="+mn-lt"/>
          <a:ea typeface="+mn-ea"/>
          <a:cs typeface="+mn-cs"/>
          <a:sym typeface="Helvetica Light"/>
        </a:defRPr>
      </a:lvl4pPr>
      <a:lvl5pPr algn="ctr" defTabSz="822325" rtl="0" eaLnBrk="0" fontAlgn="base" hangingPunct="0">
        <a:spcBef>
          <a:spcPct val="0"/>
        </a:spcBef>
        <a:spcAft>
          <a:spcPct val="0"/>
        </a:spcAft>
        <a:defRPr sz="7800">
          <a:solidFill>
            <a:schemeClr val="tx2"/>
          </a:solidFill>
          <a:latin typeface="+mn-lt"/>
          <a:ea typeface="+mn-ea"/>
          <a:cs typeface="+mn-cs"/>
          <a:sym typeface="Helvetica Light"/>
        </a:defRPr>
      </a:lvl5pPr>
      <a:lvl6pPr indent="1142713" algn="ctr" defTabSz="825293">
        <a:defRPr sz="7800">
          <a:latin typeface="+mn-lt"/>
          <a:ea typeface="+mn-ea"/>
          <a:cs typeface="+mn-cs"/>
          <a:sym typeface="Helvetica Light"/>
        </a:defRPr>
      </a:lvl6pPr>
      <a:lvl7pPr indent="1371256" algn="ctr" defTabSz="825293">
        <a:defRPr sz="7800">
          <a:latin typeface="+mn-lt"/>
          <a:ea typeface="+mn-ea"/>
          <a:cs typeface="+mn-cs"/>
          <a:sym typeface="Helvetica Light"/>
        </a:defRPr>
      </a:lvl7pPr>
      <a:lvl8pPr indent="1599800" algn="ctr" defTabSz="825293">
        <a:defRPr sz="7800">
          <a:latin typeface="+mn-lt"/>
          <a:ea typeface="+mn-ea"/>
          <a:cs typeface="+mn-cs"/>
          <a:sym typeface="Helvetica Light"/>
        </a:defRPr>
      </a:lvl8pPr>
      <a:lvl9pPr indent="1828342" algn="ctr" defTabSz="825293">
        <a:defRPr sz="7800">
          <a:latin typeface="+mn-lt"/>
          <a:ea typeface="+mn-ea"/>
          <a:cs typeface="+mn-cs"/>
          <a:sym typeface="Helvetica Light"/>
        </a:defRPr>
      </a:lvl9pPr>
    </p:titleStyle>
    <p:bodyStyle>
      <a:lvl1pPr marL="436563" indent="-436563" algn="l" defTabSz="822325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37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marL="1071563" indent="-436563" algn="l" defTabSz="822325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37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marL="1706563" indent="-436563" algn="l" defTabSz="822325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37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marL="2341563" indent="-436563" algn="l" defTabSz="822325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37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marL="2976563" indent="-436563" algn="l" defTabSz="822325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37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marL="3613710" indent="-439504" defTabSz="825293">
        <a:spcBef>
          <a:spcPts val="5898"/>
        </a:spcBef>
        <a:buSzPct val="75000"/>
        <a:buChar char="•"/>
        <a:defRPr sz="3700">
          <a:latin typeface="+mn-lt"/>
          <a:ea typeface="+mn-ea"/>
          <a:cs typeface="+mn-cs"/>
          <a:sym typeface="Helvetica Light"/>
        </a:defRPr>
      </a:lvl6pPr>
      <a:lvl7pPr marL="4248549" indent="-439504" defTabSz="825293">
        <a:spcBef>
          <a:spcPts val="5898"/>
        </a:spcBef>
        <a:buSzPct val="75000"/>
        <a:buChar char="•"/>
        <a:defRPr sz="3700">
          <a:latin typeface="+mn-lt"/>
          <a:ea typeface="+mn-ea"/>
          <a:cs typeface="+mn-cs"/>
          <a:sym typeface="Helvetica Light"/>
        </a:defRPr>
      </a:lvl7pPr>
      <a:lvl8pPr marL="4883391" indent="-439504" defTabSz="825293">
        <a:spcBef>
          <a:spcPts val="5898"/>
        </a:spcBef>
        <a:buSzPct val="75000"/>
        <a:buChar char="•"/>
        <a:defRPr sz="3700">
          <a:latin typeface="+mn-lt"/>
          <a:ea typeface="+mn-ea"/>
          <a:cs typeface="+mn-cs"/>
          <a:sym typeface="Helvetica Light"/>
        </a:defRPr>
      </a:lvl8pPr>
      <a:lvl9pPr marL="5518232" indent="-439504" defTabSz="825293">
        <a:spcBef>
          <a:spcPts val="5898"/>
        </a:spcBef>
        <a:buSzPct val="75000"/>
        <a:buChar char="•"/>
        <a:defRPr sz="3700">
          <a:latin typeface="+mn-lt"/>
          <a:ea typeface="+mn-ea"/>
          <a:cs typeface="+mn-cs"/>
          <a:sym typeface="Helvetica Light"/>
        </a:defRPr>
      </a:lvl9pPr>
    </p:bodyStyle>
    <p:otherStyle>
      <a:lvl1pPr algn="ctr" defTabSz="825293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543" algn="ctr" defTabSz="825293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084" algn="ctr" defTabSz="825293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629" algn="ctr" defTabSz="825293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172" algn="ctr" defTabSz="825293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2713" algn="ctr" defTabSz="825293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256" algn="ctr" defTabSz="825293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599800" algn="ctr" defTabSz="825293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342" algn="ctr" defTabSz="825293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package" Target="../embeddings/Microsoft_Office_Excel_Worksheet1.xlsx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37"/>
          <p:cNvSpPr/>
          <p:nvPr/>
        </p:nvSpPr>
        <p:spPr>
          <a:xfrm>
            <a:off x="1132280" y="5075821"/>
            <a:ext cx="11045724" cy="5471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defRPr sz="3600" spc="-72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defTabSz="825458" fontAlgn="auto">
              <a:spcBef>
                <a:spcPts val="0"/>
              </a:spcBef>
              <a:spcAft>
                <a:spcPts val="0"/>
              </a:spcAft>
              <a:defRPr sz="1800" spc="0">
                <a:solidFill>
                  <a:srgbClr val="000000"/>
                </a:solidFill>
              </a:defRPr>
            </a:pPr>
            <a:endParaRPr lang="en-US" sz="3200" b="1" spc="0" dirty="0">
              <a:solidFill>
                <a:schemeClr val="bg1">
                  <a:lumMod val="95000"/>
                </a:schemeClr>
              </a:solidFill>
              <a:latin typeface="Butler" charset="0"/>
              <a:ea typeface="Butler" charset="0"/>
              <a:cs typeface="Butl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683041" y="7891994"/>
            <a:ext cx="54780" cy="577935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320" y="-15240"/>
            <a:ext cx="13045440" cy="978408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0" y="3739932"/>
            <a:ext cx="13004800" cy="1625600"/>
          </a:xfrm>
          <a:prstGeom prst="rect">
            <a:avLst/>
          </a:prstGeom>
        </p:spPr>
        <p:txBody>
          <a:bodyPr/>
          <a:lstStyle/>
          <a:p>
            <a:r>
              <a:rPr lang="en-US" sz="8400" dirty="0">
                <a:solidFill>
                  <a:schemeClr val="bg1"/>
                </a:solidFill>
              </a:rPr>
              <a:t>Houston’s Future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60210" y="3587613"/>
            <a:ext cx="1887166" cy="136187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" y="5071450"/>
            <a:ext cx="13004799" cy="978045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6000" b="1" spc="300" dirty="0">
                <a:solidFill>
                  <a:schemeClr val="accent5"/>
                </a:solidFill>
                <a:latin typeface="Cera Black" charset="0"/>
                <a:ea typeface="Cera Black" charset="0"/>
                <a:cs typeface="Cera Black" charset="0"/>
              </a:rPr>
              <a:t>Regional Express Transit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70F0AAB-EEED-4A83-8598-01F02AD8E92D}"/>
              </a:ext>
            </a:extLst>
          </p:cNvPr>
          <p:cNvSpPr txBox="1"/>
          <p:nvPr/>
        </p:nvSpPr>
        <p:spPr>
          <a:xfrm>
            <a:off x="1" y="6153199"/>
            <a:ext cx="13004799" cy="547158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 spc="300" dirty="0">
                <a:solidFill>
                  <a:schemeClr val="accent5"/>
                </a:solidFill>
                <a:latin typeface="Cera Black" charset="0"/>
                <a:ea typeface="Cera Black" charset="0"/>
                <a:cs typeface="Cera Black" charset="0"/>
              </a:rPr>
              <a:t>Regional Transit Coordination Subcommittee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3EAEB7-C336-4E29-B4CF-5C1B9C65FDC0}"/>
              </a:ext>
            </a:extLst>
          </p:cNvPr>
          <p:cNvSpPr txBox="1"/>
          <p:nvPr/>
        </p:nvSpPr>
        <p:spPr>
          <a:xfrm>
            <a:off x="2273" y="6905158"/>
            <a:ext cx="13004799" cy="547158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 spc="300" dirty="0">
                <a:solidFill>
                  <a:schemeClr val="accent5"/>
                </a:solidFill>
                <a:latin typeface="Cera Black" charset="0"/>
                <a:ea typeface="Cera Black" charset="0"/>
                <a:cs typeface="Cera Black" charset="0"/>
              </a:rPr>
              <a:t>10.10.19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on-Metro MAX v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34" y="1038592"/>
            <a:ext cx="12972532" cy="768078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5D55D93-3708-42D5-BA9B-E8F176906422}"/>
              </a:ext>
            </a:extLst>
          </p:cNvPr>
          <p:cNvCxnSpPr>
            <a:cxnSpLocks/>
          </p:cNvCxnSpPr>
          <p:nvPr/>
        </p:nvCxnSpPr>
        <p:spPr>
          <a:xfrm>
            <a:off x="890271" y="281666"/>
            <a:ext cx="4947686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96F744A-0E3D-4A18-8DC7-7F060FB6211B}"/>
              </a:ext>
            </a:extLst>
          </p:cNvPr>
          <p:cNvSpPr/>
          <p:nvPr/>
        </p:nvSpPr>
        <p:spPr>
          <a:xfrm>
            <a:off x="901885" y="351645"/>
            <a:ext cx="4659352" cy="307777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2000" b="1" spc="60" dirty="0">
                <a:solidFill>
                  <a:schemeClr val="tx2"/>
                </a:solidFill>
                <a:latin typeface="Cera" charset="0"/>
                <a:ea typeface="Cera" charset="0"/>
                <a:cs typeface="Cera" charset="0"/>
                <a:sym typeface="Avenir Light"/>
              </a:rPr>
              <a:t>REGIONAL EXPRESS BUS SERVICE</a:t>
            </a:r>
          </a:p>
        </p:txBody>
      </p:sp>
      <p:sp>
        <p:nvSpPr>
          <p:cNvPr id="14" name="Shape 187"/>
          <p:cNvSpPr/>
          <p:nvPr/>
        </p:nvSpPr>
        <p:spPr>
          <a:xfrm>
            <a:off x="826880" y="530352"/>
            <a:ext cx="10458084" cy="792162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wrap="square"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800" b="1" kern="0" spc="-143" dirty="0" smtClean="0">
                <a:solidFill>
                  <a:srgbClr val="EFAC2E"/>
                </a:solidFill>
                <a:latin typeface="Helvetica"/>
                <a:ea typeface="Avenir Book"/>
                <a:cs typeface="Helvetica"/>
                <a:sym typeface="Avenir Book"/>
              </a:rPr>
              <a:t>Unique </a:t>
            </a:r>
            <a:r>
              <a:rPr lang="en-US" sz="4800" b="1" kern="0" spc="-143" dirty="0" smtClean="0">
                <a:solidFill>
                  <a:schemeClr val="tx2"/>
                </a:solidFill>
                <a:latin typeface="Helvetica"/>
                <a:ea typeface="Avenir Book"/>
                <a:cs typeface="Helvetica"/>
                <a:sym typeface="Avenir Book"/>
              </a:rPr>
              <a:t>Unified Identity</a:t>
            </a:r>
            <a:endParaRPr sz="4800" b="1" kern="0" spc="-143" dirty="0">
              <a:solidFill>
                <a:schemeClr val="tx2"/>
              </a:solidFill>
              <a:latin typeface="Helvetica"/>
              <a:ea typeface="Avenir Book"/>
              <a:cs typeface="Helvetica"/>
              <a:sym typeface="Avenir Book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D3C8CFCB-031C-4B46-B260-BD25CED3F785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10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45009018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7"/>
          <p:cNvSpPr/>
          <p:nvPr/>
        </p:nvSpPr>
        <p:spPr>
          <a:xfrm>
            <a:off x="746125" y="200810"/>
            <a:ext cx="9771063" cy="792878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800" b="1" kern="0" spc="-143" dirty="0">
                <a:solidFill>
                  <a:srgbClr val="EFAC2E"/>
                </a:solidFill>
                <a:latin typeface="Helvetica"/>
                <a:ea typeface="Avenir Book"/>
                <a:cs typeface="Helvetica"/>
                <a:sym typeface="Avenir Book"/>
              </a:rPr>
              <a:t>Extensive </a:t>
            </a:r>
            <a:r>
              <a:rPr lang="en-US" sz="4800" b="1" kern="0" spc="-143" dirty="0">
                <a:solidFill>
                  <a:srgbClr val="073E87"/>
                </a:solidFill>
                <a:latin typeface="Helvetica"/>
                <a:ea typeface="Avenir Book"/>
                <a:cs typeface="Helvetica"/>
                <a:sym typeface="Avenir Book"/>
              </a:rPr>
              <a:t>HOV Lanes</a:t>
            </a:r>
            <a:endParaRPr sz="4800" b="1" kern="0" spc="-143" dirty="0">
              <a:solidFill>
                <a:srgbClr val="073E87"/>
              </a:solidFill>
              <a:latin typeface="Helvetica"/>
              <a:ea typeface="Avenir Book"/>
              <a:cs typeface="Helvetica"/>
              <a:sym typeface="Avenir Book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0058400" y="0"/>
            <a:ext cx="2908300" cy="1203960"/>
            <a:chOff x="10096500" y="0"/>
            <a:chExt cx="2908300" cy="1203960"/>
          </a:xfrm>
        </p:grpSpPr>
        <p:sp>
          <p:nvSpPr>
            <p:cNvPr id="9" name="Rectangle 8"/>
            <p:cNvSpPr/>
            <p:nvPr/>
          </p:nvSpPr>
          <p:spPr>
            <a:xfrm>
              <a:off x="10096500" y="0"/>
              <a:ext cx="2908300" cy="99333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8" name="Picture 2" descr="\\chdfs\Public\Graphics\Logos\CHI\_cenhou100_logo_060208-larg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998200" y="1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3B50D7-193E-4FA9-A4C8-41CBE920D648}"/>
              </a:ext>
            </a:extLst>
          </p:cNvPr>
          <p:cNvSpPr/>
          <p:nvPr/>
        </p:nvSpPr>
        <p:spPr>
          <a:xfrm>
            <a:off x="0" y="1132416"/>
            <a:ext cx="13004800" cy="650240"/>
          </a:xfrm>
          <a:prstGeom prst="rect">
            <a:avLst/>
          </a:prstGeom>
          <a:solidFill>
            <a:srgbClr val="02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C1F4C13B-CFEA-4F83-9E3E-0AD2285B0472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11</a:t>
            </a:fld>
            <a:endParaRPr lang="en-US" sz="3200" dirty="0"/>
          </a:p>
        </p:txBody>
      </p:sp>
      <p:pic>
        <p:nvPicPr>
          <p:cNvPr id="16" name="Picture 15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84F9E452-F276-44AD-89FA-08F0155025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83353"/>
            <a:ext cx="8859649" cy="7898073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3BA9CFEA-0303-4E8F-82C5-F9D96DA79B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5649" y="1778737"/>
            <a:ext cx="4016265" cy="4963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54792B-9AA9-46CE-95DB-92280A852C44}"/>
              </a:ext>
            </a:extLst>
          </p:cNvPr>
          <p:cNvSpPr txBox="1"/>
          <p:nvPr/>
        </p:nvSpPr>
        <p:spPr>
          <a:xfrm>
            <a:off x="9167282" y="7240703"/>
            <a:ext cx="3687233" cy="1285821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Light"/>
              </a:rPr>
              <a:t>Over 25.4 million users in 2017</a:t>
            </a:r>
          </a:p>
        </p:txBody>
      </p:sp>
    </p:spTree>
    <p:extLst>
      <p:ext uri="{BB962C8B-B14F-4D97-AF65-F5344CB8AC3E}">
        <p14:creationId xmlns:p14="http://schemas.microsoft.com/office/powerpoint/2010/main" xmlns="" val="74493312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7"/>
          <p:cNvSpPr/>
          <p:nvPr/>
        </p:nvSpPr>
        <p:spPr>
          <a:xfrm>
            <a:off x="746125" y="200810"/>
            <a:ext cx="9771063" cy="792878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800" b="1" kern="0" spc="-143" dirty="0" err="1">
                <a:solidFill>
                  <a:srgbClr val="EFAC2E"/>
                </a:solidFill>
                <a:latin typeface="Helvetica"/>
                <a:ea typeface="Avenir Book"/>
                <a:cs typeface="Helvetica"/>
                <a:sym typeface="Avenir Book"/>
              </a:rPr>
              <a:t>MaX</a:t>
            </a:r>
            <a:r>
              <a:rPr lang="en-US" sz="4800" b="1" kern="0" spc="-143" dirty="0">
                <a:solidFill>
                  <a:srgbClr val="073E87"/>
                </a:solidFill>
                <a:latin typeface="Helvetica"/>
                <a:ea typeface="Avenir Book"/>
                <a:cs typeface="Helvetica"/>
                <a:sym typeface="Avenir Book"/>
              </a:rPr>
              <a:t> Lanes</a:t>
            </a:r>
            <a:endParaRPr sz="4800" b="1" kern="0" spc="-143" dirty="0">
              <a:solidFill>
                <a:srgbClr val="073E87"/>
              </a:solidFill>
              <a:latin typeface="Helvetica"/>
              <a:ea typeface="Avenir Book"/>
              <a:cs typeface="Helvetica"/>
              <a:sym typeface="Avenir Book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0058400" y="0"/>
            <a:ext cx="2908300" cy="1203960"/>
            <a:chOff x="10096500" y="0"/>
            <a:chExt cx="2908300" cy="1203960"/>
          </a:xfrm>
        </p:grpSpPr>
        <p:sp>
          <p:nvSpPr>
            <p:cNvPr id="9" name="Rectangle 8"/>
            <p:cNvSpPr/>
            <p:nvPr/>
          </p:nvSpPr>
          <p:spPr>
            <a:xfrm>
              <a:off x="10096500" y="0"/>
              <a:ext cx="2908300" cy="99333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8" name="Picture 2" descr="\\chdfs\Public\Graphics\Logos\CHI\_cenhou100_logo_060208-larg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998200" y="1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3B50D7-193E-4FA9-A4C8-41CBE920D648}"/>
              </a:ext>
            </a:extLst>
          </p:cNvPr>
          <p:cNvSpPr/>
          <p:nvPr/>
        </p:nvSpPr>
        <p:spPr>
          <a:xfrm>
            <a:off x="0" y="1132416"/>
            <a:ext cx="13004800" cy="650240"/>
          </a:xfrm>
          <a:prstGeom prst="rect">
            <a:avLst/>
          </a:prstGeom>
          <a:solidFill>
            <a:srgbClr val="02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C1F4C13B-CFEA-4F83-9E3E-0AD2285B0472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12</a:t>
            </a:fld>
            <a:endParaRPr lang="en-US" sz="3200" dirty="0"/>
          </a:p>
        </p:txBody>
      </p:sp>
      <p:pic>
        <p:nvPicPr>
          <p:cNvPr id="11" name="Picture 10" descr="MaXHOVlanes.jpg">
            <a:extLst>
              <a:ext uri="{FF2B5EF4-FFF2-40B4-BE49-F238E27FC236}">
                <a16:creationId xmlns:a16="http://schemas.microsoft.com/office/drawing/2014/main" xmlns="" id="{14A78F9B-FA1C-4120-AEB7-78ADF925EC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2509"/>
            <a:ext cx="13004800" cy="839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90981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7"/>
          <p:cNvSpPr/>
          <p:nvPr/>
        </p:nvSpPr>
        <p:spPr>
          <a:xfrm>
            <a:off x="746125" y="200810"/>
            <a:ext cx="9771063" cy="792878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800" b="1" kern="0" spc="-143" dirty="0">
                <a:solidFill>
                  <a:srgbClr val="EFAC2E"/>
                </a:solidFill>
                <a:latin typeface="Helvetica"/>
                <a:ea typeface="Avenir Book"/>
                <a:cs typeface="Helvetica"/>
                <a:sym typeface="Avenir Book"/>
              </a:rPr>
              <a:t>Planned </a:t>
            </a:r>
            <a:r>
              <a:rPr lang="en-US" sz="4800" b="1" kern="0" spc="-143" dirty="0">
                <a:solidFill>
                  <a:srgbClr val="073E87"/>
                </a:solidFill>
                <a:latin typeface="Helvetica"/>
                <a:ea typeface="Avenir Book"/>
                <a:cs typeface="Helvetica"/>
                <a:sym typeface="Avenir Book"/>
              </a:rPr>
              <a:t>HOV Expansions</a:t>
            </a:r>
            <a:endParaRPr sz="4800" b="1" kern="0" spc="-143" dirty="0">
              <a:solidFill>
                <a:srgbClr val="073E87"/>
              </a:solidFill>
              <a:latin typeface="Helvetica"/>
              <a:ea typeface="Avenir Book"/>
              <a:cs typeface="Helvetica"/>
              <a:sym typeface="Avenir Book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0058400" y="0"/>
            <a:ext cx="2908300" cy="1203960"/>
            <a:chOff x="10096500" y="0"/>
            <a:chExt cx="2908300" cy="1203960"/>
          </a:xfrm>
        </p:grpSpPr>
        <p:sp>
          <p:nvSpPr>
            <p:cNvPr id="9" name="Rectangle 8"/>
            <p:cNvSpPr/>
            <p:nvPr/>
          </p:nvSpPr>
          <p:spPr>
            <a:xfrm>
              <a:off x="10096500" y="0"/>
              <a:ext cx="2908300" cy="99333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8" name="Picture 2" descr="\\chdfs\Public\Graphics\Logos\CHI\_cenhou100_logo_060208-larg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998200" y="1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3B50D7-193E-4FA9-A4C8-41CBE920D648}"/>
              </a:ext>
            </a:extLst>
          </p:cNvPr>
          <p:cNvSpPr/>
          <p:nvPr/>
        </p:nvSpPr>
        <p:spPr>
          <a:xfrm>
            <a:off x="0" y="1132416"/>
            <a:ext cx="13004800" cy="650240"/>
          </a:xfrm>
          <a:prstGeom prst="rect">
            <a:avLst/>
          </a:prstGeom>
          <a:solidFill>
            <a:srgbClr val="02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C1F4C13B-CFEA-4F83-9E3E-0AD2285B0472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13</a:t>
            </a:fld>
            <a:endParaRPr lang="en-US" sz="32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7C53E2E-A659-4EFF-8790-7B21646C6F41}"/>
              </a:ext>
            </a:extLst>
          </p:cNvPr>
          <p:cNvGrpSpPr/>
          <p:nvPr/>
        </p:nvGrpSpPr>
        <p:grpSpPr>
          <a:xfrm>
            <a:off x="-1" y="1214899"/>
            <a:ext cx="13004801" cy="8585140"/>
            <a:chOff x="-1" y="1214899"/>
            <a:chExt cx="13004801" cy="8585140"/>
          </a:xfrm>
        </p:grpSpPr>
        <p:pic>
          <p:nvPicPr>
            <p:cNvPr id="10" name="Picture 9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xmlns="" id="{C12526EF-81F4-4AAC-B112-A8221346C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324" t="6268" r="5469" b="6506"/>
            <a:stretch/>
          </p:blipFill>
          <p:spPr>
            <a:xfrm>
              <a:off x="5474401" y="1220893"/>
              <a:ext cx="7530399" cy="8579146"/>
            </a:xfrm>
            <a:prstGeom prst="rect">
              <a:avLst/>
            </a:prstGeom>
          </p:spPr>
        </p:pic>
        <p:pic>
          <p:nvPicPr>
            <p:cNvPr id="7" name="Picture 6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xmlns="" id="{FFAB2856-22B5-4B36-AFC5-61D8578CA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25" t="56771" r="62749" b="3819"/>
            <a:stretch/>
          </p:blipFill>
          <p:spPr>
            <a:xfrm>
              <a:off x="0" y="4737477"/>
              <a:ext cx="5801361" cy="5045629"/>
            </a:xfrm>
            <a:prstGeom prst="rect">
              <a:avLst/>
            </a:prstGeom>
          </p:spPr>
        </p:pic>
        <p:pic>
          <p:nvPicPr>
            <p:cNvPr id="18" name="Picture 17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xmlns="" id="{34F8C825-AD76-4277-8FD0-0561E42A3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124" t="29558" r="69644" b="51757"/>
            <a:stretch/>
          </p:blipFill>
          <p:spPr>
            <a:xfrm>
              <a:off x="-1" y="1214899"/>
              <a:ext cx="5537199" cy="317087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C939216-491B-4E66-B1A2-F488DC9C542B}"/>
                </a:ext>
              </a:extLst>
            </p:cNvPr>
            <p:cNvSpPr/>
            <p:nvPr/>
          </p:nvSpPr>
          <p:spPr>
            <a:xfrm rot="5400000">
              <a:off x="5232402" y="1534815"/>
              <a:ext cx="1524000" cy="1032934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1714547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7"/>
          <p:cNvSpPr/>
          <p:nvPr/>
        </p:nvSpPr>
        <p:spPr>
          <a:xfrm>
            <a:off x="898525" y="741310"/>
            <a:ext cx="2539157" cy="830997"/>
          </a:xfrm>
          <a:prstGeom prst="rect">
            <a:avLst/>
          </a:prstGeom>
          <a:ln w="3175">
            <a:miter lim="400000"/>
          </a:ln>
        </p:spPr>
        <p:txBody>
          <a:bodyPr wrap="none" lIns="0" tIns="0" rIns="0" bIns="0" anchor="t" anchorCtr="0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5400" b="1" dirty="0" smtClean="0">
                <a:solidFill>
                  <a:srgbClr val="EFAC2E"/>
                </a:solidFill>
                <a:latin typeface="Butler Bold"/>
                <a:ea typeface="Avenir Book"/>
                <a:cs typeface="Helvetica" pitchFamily="34" charset="0"/>
                <a:sym typeface="Avenir Book"/>
              </a:rPr>
              <a:t>MAX</a:t>
            </a:r>
            <a:r>
              <a:rPr lang="en-US" sz="5400" b="1" dirty="0" smtClean="0">
                <a:solidFill>
                  <a:schemeClr val="tx2"/>
                </a:solidFill>
                <a:latin typeface="Butler Bold"/>
                <a:ea typeface="Avenir Book"/>
                <a:cs typeface="Helvetica" pitchFamily="34" charset="0"/>
                <a:sym typeface="Avenir Book"/>
              </a:rPr>
              <a:t> is</a:t>
            </a:r>
            <a:r>
              <a:rPr lang="en-US" sz="5400" b="1" dirty="0">
                <a:solidFill>
                  <a:schemeClr val="tx2"/>
                </a:solidFill>
                <a:latin typeface="Butler Bold"/>
                <a:ea typeface="Avenir Book"/>
                <a:cs typeface="Helvetica" pitchFamily="34" charset="0"/>
                <a:sym typeface="Avenir Book"/>
              </a:rPr>
              <a:t>:</a:t>
            </a:r>
            <a:endParaRPr lang="en-US" sz="5400" b="1" dirty="0">
              <a:solidFill>
                <a:schemeClr val="tx2"/>
              </a:solidFill>
              <a:latin typeface="Butler Bold"/>
              <a:ea typeface="Avenir Book"/>
              <a:cs typeface="Helvetica"/>
              <a:sym typeface="Avenir Book"/>
            </a:endParaRPr>
          </a:p>
        </p:txBody>
      </p:sp>
      <p:sp>
        <p:nvSpPr>
          <p:cNvPr id="9" name="Shape 135">
            <a:extLst>
              <a:ext uri="{FF2B5EF4-FFF2-40B4-BE49-F238E27FC236}">
                <a16:creationId xmlns:a16="http://schemas.microsoft.com/office/drawing/2014/main" xmlns="" id="{1A30617D-749F-4294-97C3-C414740D366D}"/>
              </a:ext>
            </a:extLst>
          </p:cNvPr>
          <p:cNvSpPr/>
          <p:nvPr/>
        </p:nvSpPr>
        <p:spPr>
          <a:xfrm>
            <a:off x="878564" y="1661993"/>
            <a:ext cx="12126235" cy="5429692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wrap="square" lIns="0" tIns="0" rIns="0" bIns="0">
            <a:spAutoFit/>
          </a:bodyPr>
          <a:lstStyle/>
          <a:p>
            <a:pPr marL="571500" indent="-5715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defRPr sz="1800"/>
            </a:pPr>
            <a:endParaRPr lang="en-US" sz="800" b="1" kern="0" spc="-126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ea typeface="Avenir Light"/>
              <a:cs typeface="Helvetica" pitchFamily="34" charset="0"/>
              <a:sym typeface="Avenir Light"/>
            </a:endParaRPr>
          </a:p>
          <a:p>
            <a:pPr marL="914400" indent="-9144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buFont typeface="+mj-lt"/>
              <a:buAutoNum type="arabicPeriod"/>
              <a:defRPr sz="1800"/>
            </a:pPr>
            <a:r>
              <a:rPr lang="en-US" sz="5400" b="1" kern="0" spc="-126" dirty="0">
                <a:solidFill>
                  <a:schemeClr val="tx1">
                    <a:lumMod val="85000"/>
                    <a:lumOff val="15000"/>
                  </a:schemeClr>
                </a:solidFill>
                <a:latin typeface="Butler Bold"/>
                <a:ea typeface="Avenir Light"/>
                <a:cs typeface="Helvetica" pitchFamily="34" charset="0"/>
                <a:sym typeface="Avenir Light"/>
              </a:rPr>
              <a:t>New Service</a:t>
            </a:r>
          </a:p>
          <a:p>
            <a:pPr marL="571500" indent="-5715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buFont typeface="+mj-lt"/>
              <a:buAutoNum type="arabicPeriod"/>
              <a:defRPr sz="1800"/>
            </a:pPr>
            <a:endParaRPr lang="en-US" sz="1200" b="1" kern="0" spc="-126" dirty="0">
              <a:solidFill>
                <a:schemeClr val="tx1">
                  <a:lumMod val="85000"/>
                  <a:lumOff val="15000"/>
                </a:schemeClr>
              </a:solidFill>
              <a:latin typeface="Butler Bold"/>
              <a:ea typeface="Avenir Light"/>
              <a:cs typeface="Helvetica" pitchFamily="34" charset="0"/>
              <a:sym typeface="Avenir Light"/>
            </a:endParaRPr>
          </a:p>
          <a:p>
            <a:pPr marL="914400" indent="-9144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buFont typeface="+mj-lt"/>
              <a:buAutoNum type="arabicPeriod"/>
              <a:defRPr sz="1800"/>
            </a:pPr>
            <a:r>
              <a:rPr lang="en-US" sz="5400" b="1" kern="0" spc="-126" dirty="0">
                <a:solidFill>
                  <a:schemeClr val="tx1">
                    <a:lumMod val="85000"/>
                    <a:lumOff val="15000"/>
                  </a:schemeClr>
                </a:solidFill>
                <a:latin typeface="Butler Bold"/>
                <a:ea typeface="Avenir Light"/>
                <a:cs typeface="Helvetica" pitchFamily="34" charset="0"/>
                <a:sym typeface="Avenir Light"/>
              </a:rPr>
              <a:t>New Branding</a:t>
            </a:r>
          </a:p>
          <a:p>
            <a:pPr marL="571500" indent="-5715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buFont typeface="+mj-lt"/>
              <a:buAutoNum type="arabicPeriod"/>
              <a:defRPr sz="1800"/>
            </a:pPr>
            <a:endParaRPr lang="en-US" sz="1200" b="1" kern="0" spc="-126" dirty="0">
              <a:solidFill>
                <a:schemeClr val="tx1">
                  <a:lumMod val="85000"/>
                  <a:lumOff val="15000"/>
                </a:schemeClr>
              </a:solidFill>
              <a:latin typeface="Butler Bold"/>
              <a:ea typeface="Avenir Light"/>
              <a:cs typeface="Helvetica" pitchFamily="34" charset="0"/>
              <a:sym typeface="Avenir Light"/>
            </a:endParaRPr>
          </a:p>
          <a:p>
            <a:pPr marL="914400" indent="-9144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buFont typeface="+mj-lt"/>
              <a:buAutoNum type="arabicPeriod"/>
              <a:defRPr sz="1800"/>
            </a:pP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utler Bold"/>
                <a:cs typeface="Helvetica" pitchFamily="34" charset="0"/>
              </a:rPr>
              <a:t>New Fares</a:t>
            </a:r>
          </a:p>
          <a:p>
            <a:pPr marL="571500" indent="-5715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buFont typeface="+mj-lt"/>
              <a:buAutoNum type="arabicPeriod"/>
              <a:defRPr sz="1800"/>
            </a:pPr>
            <a:endParaRPr lang="en-US" sz="1200" b="1" kern="0" spc="-126" dirty="0">
              <a:solidFill>
                <a:schemeClr val="tx1">
                  <a:lumMod val="85000"/>
                  <a:lumOff val="15000"/>
                </a:schemeClr>
              </a:solidFill>
              <a:latin typeface="Butler Bold"/>
              <a:ea typeface="Avenir Light"/>
              <a:cs typeface="Helvetica" pitchFamily="34" charset="0"/>
              <a:sym typeface="Avenir Light"/>
            </a:endParaRPr>
          </a:p>
          <a:p>
            <a:pPr marL="914400" indent="-9144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buFont typeface="+mj-lt"/>
              <a:buAutoNum type="arabicPeriod"/>
              <a:defRPr sz="1800"/>
            </a:pPr>
            <a:r>
              <a:rPr lang="en-US" sz="5400" b="1" kern="0" spc="-126" dirty="0">
                <a:solidFill>
                  <a:schemeClr val="tx1">
                    <a:lumMod val="85000"/>
                    <a:lumOff val="15000"/>
                  </a:schemeClr>
                </a:solidFill>
                <a:latin typeface="Butler Bold"/>
                <a:ea typeface="Avenir Light"/>
                <a:cs typeface="Helvetica" pitchFamily="34" charset="0"/>
                <a:sym typeface="Avenir Light"/>
              </a:rPr>
              <a:t>New Infrastructure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5D55D93-3708-42D5-BA9B-E8F176906422}"/>
              </a:ext>
            </a:extLst>
          </p:cNvPr>
          <p:cNvCxnSpPr>
            <a:cxnSpLocks/>
          </p:cNvCxnSpPr>
          <p:nvPr/>
        </p:nvCxnSpPr>
        <p:spPr>
          <a:xfrm>
            <a:off x="890271" y="281666"/>
            <a:ext cx="4947686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96F744A-0E3D-4A18-8DC7-7F060FB6211B}"/>
              </a:ext>
            </a:extLst>
          </p:cNvPr>
          <p:cNvSpPr/>
          <p:nvPr/>
        </p:nvSpPr>
        <p:spPr>
          <a:xfrm>
            <a:off x="901885" y="351645"/>
            <a:ext cx="4659352" cy="307777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2000" b="1" spc="60" dirty="0">
                <a:solidFill>
                  <a:schemeClr val="tx2"/>
                </a:solidFill>
                <a:latin typeface="Cera" charset="0"/>
                <a:ea typeface="Cera" charset="0"/>
                <a:cs typeface="Cera" charset="0"/>
                <a:sym typeface="Avenir Light"/>
              </a:rPr>
              <a:t>REGIONAL EXPRESS BUS SERVICE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833396E6-C31F-4EF6-8711-761487D5CB77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14</a:t>
            </a:fld>
            <a:endParaRPr lang="en-US" sz="3200" dirty="0"/>
          </a:p>
        </p:txBody>
      </p:sp>
      <p:sp>
        <p:nvSpPr>
          <p:cNvPr id="7" name="Shape 135">
            <a:extLst>
              <a:ext uri="{FF2B5EF4-FFF2-40B4-BE49-F238E27FC236}">
                <a16:creationId xmlns:a16="http://schemas.microsoft.com/office/drawing/2014/main" xmlns="" id="{909D825E-0B9D-4839-B3B6-119E2EA5EFF4}"/>
              </a:ext>
            </a:extLst>
          </p:cNvPr>
          <p:cNvSpPr/>
          <p:nvPr/>
        </p:nvSpPr>
        <p:spPr>
          <a:xfrm>
            <a:off x="7448687" y="1661993"/>
            <a:ext cx="5437568" cy="5429692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wrap="square" lIns="0" tIns="0" rIns="0" bIns="0">
            <a:spAutoFit/>
          </a:bodyPr>
          <a:lstStyle/>
          <a:p>
            <a:pPr marL="571500" indent="-5715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defRPr sz="1800"/>
            </a:pPr>
            <a:endParaRPr lang="en-US" sz="800" b="1" kern="0" spc="-126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ea typeface="Avenir Light"/>
              <a:cs typeface="Helvetica" pitchFamily="34" charset="0"/>
              <a:sym typeface="Avenir Light"/>
            </a:endParaRPr>
          </a:p>
          <a:p>
            <a:pPr marL="571500" indent="-5715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buFont typeface="Arial" pitchFamily="34" charset="0"/>
              <a:buChar char="•"/>
              <a:defRPr sz="1800"/>
            </a:pPr>
            <a:r>
              <a:rPr lang="en-US" sz="5400" b="1" kern="0" spc="-126" dirty="0">
                <a:solidFill>
                  <a:schemeClr val="tx1">
                    <a:lumMod val="85000"/>
                    <a:lumOff val="15000"/>
                  </a:schemeClr>
                </a:solidFill>
                <a:latin typeface="Butler Bold"/>
                <a:ea typeface="Avenir Light"/>
                <a:cs typeface="Helvetica" pitchFamily="34" charset="0"/>
                <a:sym typeface="Avenir Light"/>
              </a:rPr>
              <a:t>Scalable</a:t>
            </a:r>
          </a:p>
          <a:p>
            <a:pPr marL="571500" indent="-5715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buFont typeface="Arial" pitchFamily="34" charset="0"/>
              <a:buChar char="•"/>
              <a:defRPr sz="1800"/>
            </a:pPr>
            <a:endParaRPr lang="en-US" sz="1200" b="1" kern="0" spc="-126" dirty="0">
              <a:solidFill>
                <a:schemeClr val="tx1">
                  <a:lumMod val="85000"/>
                  <a:lumOff val="15000"/>
                </a:schemeClr>
              </a:solidFill>
              <a:latin typeface="Butler Bold"/>
              <a:ea typeface="Avenir Light"/>
              <a:cs typeface="Helvetica" pitchFamily="34" charset="0"/>
              <a:sym typeface="Avenir Light"/>
            </a:endParaRPr>
          </a:p>
          <a:p>
            <a:pPr marL="571500" indent="-5715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buFont typeface="Arial" pitchFamily="34" charset="0"/>
              <a:buChar char="•"/>
              <a:defRPr sz="1800"/>
            </a:pP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utler Bold"/>
                <a:cs typeface="Helvetica" pitchFamily="34" charset="0"/>
              </a:rPr>
              <a:t>Affordable</a:t>
            </a:r>
          </a:p>
          <a:p>
            <a:pPr marL="571500" indent="-5715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defRPr sz="1800"/>
            </a:pPr>
            <a:endParaRPr lang="en-US" sz="1200" b="1" kern="0" spc="-126" dirty="0">
              <a:solidFill>
                <a:schemeClr val="tx1">
                  <a:lumMod val="85000"/>
                  <a:lumOff val="15000"/>
                </a:schemeClr>
              </a:solidFill>
              <a:latin typeface="Butler Bold"/>
              <a:ea typeface="Avenir Light"/>
              <a:cs typeface="Helvetica" pitchFamily="34" charset="0"/>
              <a:sym typeface="Avenir Light"/>
            </a:endParaRPr>
          </a:p>
          <a:p>
            <a:pPr marL="571500" indent="-5715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buFont typeface="Arial" pitchFamily="34" charset="0"/>
              <a:buChar char="•"/>
              <a:defRPr sz="1800"/>
            </a:pPr>
            <a:r>
              <a:rPr lang="en-US" sz="5400" b="1" kern="0" spc="-126" dirty="0">
                <a:solidFill>
                  <a:schemeClr val="tx1">
                    <a:lumMod val="85000"/>
                    <a:lumOff val="15000"/>
                  </a:schemeClr>
                </a:solidFill>
                <a:latin typeface="Butler Bold"/>
                <a:ea typeface="Avenir Light"/>
                <a:cs typeface="Helvetica" pitchFamily="34" charset="0"/>
                <a:sym typeface="Avenir Light"/>
              </a:rPr>
              <a:t>Inclusive</a:t>
            </a:r>
          </a:p>
          <a:p>
            <a:pPr marL="571500" indent="-5715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buFont typeface="Arial" pitchFamily="34" charset="0"/>
              <a:buChar char="•"/>
              <a:defRPr sz="1800"/>
            </a:pPr>
            <a:endParaRPr lang="en-US" sz="1200" b="1" kern="0" spc="-126" dirty="0">
              <a:solidFill>
                <a:schemeClr val="tx1">
                  <a:lumMod val="85000"/>
                  <a:lumOff val="15000"/>
                </a:schemeClr>
              </a:solidFill>
              <a:latin typeface="Butler Bold"/>
              <a:ea typeface="Avenir Light"/>
              <a:cs typeface="Helvetica" pitchFamily="34" charset="0"/>
              <a:sym typeface="Avenir Light"/>
            </a:endParaRPr>
          </a:p>
          <a:p>
            <a:pPr marL="571500" indent="-5715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buFont typeface="Arial" pitchFamily="34" charset="0"/>
              <a:buChar char="•"/>
              <a:defRPr sz="1800"/>
            </a:pPr>
            <a:r>
              <a:rPr lang="en-US" sz="5400" b="1" kern="0" spc="-126" dirty="0">
                <a:solidFill>
                  <a:schemeClr val="tx1">
                    <a:lumMod val="85000"/>
                    <a:lumOff val="15000"/>
                  </a:schemeClr>
                </a:solidFill>
                <a:latin typeface="Butler Bold"/>
                <a:ea typeface="Avenir Light"/>
                <a:cs typeface="Helvetica" pitchFamily="34" charset="0"/>
                <a:sym typeface="Avenir Light"/>
              </a:rPr>
              <a:t>Adaptable</a:t>
            </a:r>
          </a:p>
        </p:txBody>
      </p:sp>
      <p:sp>
        <p:nvSpPr>
          <p:cNvPr id="15" name="Shape 135">
            <a:extLst>
              <a:ext uri="{FF2B5EF4-FFF2-40B4-BE49-F238E27FC236}">
                <a16:creationId xmlns:a16="http://schemas.microsoft.com/office/drawing/2014/main" xmlns="" id="{2AC14045-5EB1-4A8F-912A-887371FE4CB0}"/>
              </a:ext>
            </a:extLst>
          </p:cNvPr>
          <p:cNvSpPr/>
          <p:nvPr/>
        </p:nvSpPr>
        <p:spPr>
          <a:xfrm>
            <a:off x="444690" y="7774920"/>
            <a:ext cx="14054666" cy="827278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wrap="square" lIns="0" tIns="0" rIns="0" bIns="0">
            <a:spAutoFit/>
          </a:bodyPr>
          <a:lstStyle/>
          <a:p>
            <a:pPr marL="571500" indent="-571500" defTabSz="911157" fontAlgn="auto">
              <a:lnSpc>
                <a:spcPct val="120000"/>
              </a:lnSpc>
              <a:spcBef>
                <a:spcPts val="699"/>
              </a:spcBef>
              <a:spcAft>
                <a:spcPts val="0"/>
              </a:spcAft>
              <a:buSzPct val="125000"/>
              <a:defRPr sz="1800"/>
            </a:pPr>
            <a:r>
              <a:rPr lang="en-US" sz="4800" b="1" u="sng" dirty="0">
                <a:latin typeface="+mn-lt"/>
              </a:rPr>
              <a:t>Framework to Change the Service Paradigm</a:t>
            </a:r>
          </a:p>
        </p:txBody>
      </p:sp>
    </p:spTree>
    <p:extLst>
      <p:ext uri="{BB962C8B-B14F-4D97-AF65-F5344CB8AC3E}">
        <p14:creationId xmlns:p14="http://schemas.microsoft.com/office/powerpoint/2010/main" xmlns="" val="331385541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05E16FF-3287-46F9-8CB3-D8EAE58CD1D0}"/>
              </a:ext>
            </a:extLst>
          </p:cNvPr>
          <p:cNvCxnSpPr/>
          <p:nvPr/>
        </p:nvCxnSpPr>
        <p:spPr>
          <a:xfrm>
            <a:off x="914400" y="329184"/>
            <a:ext cx="1686477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3E9C9C1-1ACE-4264-A9EF-A6D265957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329184"/>
            <a:ext cx="3856067" cy="791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BAFDB3-426F-4FED-A722-6B98BC9075F1}"/>
              </a:ext>
            </a:extLst>
          </p:cNvPr>
          <p:cNvSpPr txBox="1"/>
          <p:nvPr/>
        </p:nvSpPr>
        <p:spPr>
          <a:xfrm>
            <a:off x="551146" y="1354373"/>
            <a:ext cx="12064174" cy="830108"/>
          </a:xfrm>
          <a:prstGeom prst="rect">
            <a:avLst/>
          </a:prstGeom>
          <a:noFill/>
        </p:spPr>
        <p:txBody>
          <a:bodyPr wrap="square" lIns="90619" tIns="45280" rIns="90619" bIns="45280">
            <a:spAutoFit/>
          </a:bodyPr>
          <a:lstStyle/>
          <a:p>
            <a:pPr marL="288968" lvl="1" defTabSz="817974" fontAlgn="auto">
              <a:spcBef>
                <a:spcPts val="1500"/>
              </a:spcBef>
              <a:defRPr/>
            </a:pPr>
            <a:r>
              <a:rPr lang="en-US" sz="4800" b="1" dirty="0">
                <a:solidFill>
                  <a:srgbClr val="596064"/>
                </a:solidFill>
                <a:latin typeface="Cera" charset="0"/>
                <a:ea typeface="Cera" charset="0"/>
                <a:cs typeface="Cera" charset="0"/>
              </a:rPr>
              <a:t>Referendum on November 5, 2019 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5E2156B3-CF88-40EC-9BC6-C2DB56E27A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9800" y="2425700"/>
          <a:ext cx="11002963" cy="4291013"/>
        </p:xfrm>
        <a:graphic>
          <a:graphicData uri="http://schemas.openxmlformats.org/presentationml/2006/ole">
            <p:oleObj spid="_x0000_s11351" name="Worksheet" r:id="rId5" imgW="3638421" imgH="1419120" progId="Excel.Sheet.12">
              <p:embed/>
            </p:oleObj>
          </a:graphicData>
        </a:graphic>
      </p:graphicFrame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0AD685E0-C250-4FB5-921A-BD15536D97A7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15</a:t>
            </a:fld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0222B2-6CF7-4A8E-A35C-70C5A177C5F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" y="6701459"/>
            <a:ext cx="13004800" cy="305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930150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7"/>
          <p:cNvSpPr/>
          <p:nvPr/>
        </p:nvSpPr>
        <p:spPr>
          <a:xfrm>
            <a:off x="746125" y="200810"/>
            <a:ext cx="9771063" cy="792878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800" b="1" kern="0" spc="-143" dirty="0">
                <a:solidFill>
                  <a:srgbClr val="EFAC2E"/>
                </a:solidFill>
                <a:latin typeface="Helvetica"/>
                <a:ea typeface="Avenir Book"/>
                <a:cs typeface="Helvetica"/>
                <a:sym typeface="Avenir Book"/>
              </a:rPr>
              <a:t>Autonomous </a:t>
            </a:r>
            <a:r>
              <a:rPr lang="en-US" sz="4800" b="1" kern="0" spc="-143" dirty="0">
                <a:solidFill>
                  <a:srgbClr val="073E87"/>
                </a:solidFill>
                <a:latin typeface="Helvetica"/>
                <a:ea typeface="Avenir Book"/>
                <a:cs typeface="Helvetica"/>
                <a:sym typeface="Avenir Book"/>
              </a:rPr>
              <a:t>Vehicles</a:t>
            </a:r>
            <a:endParaRPr sz="4800" b="1" kern="0" spc="-143" dirty="0">
              <a:solidFill>
                <a:srgbClr val="073E87"/>
              </a:solidFill>
              <a:latin typeface="Helvetica"/>
              <a:ea typeface="Avenir Book"/>
              <a:cs typeface="Helvetica"/>
              <a:sym typeface="Avenir Book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0058400" y="0"/>
            <a:ext cx="2908300" cy="1203960"/>
            <a:chOff x="10096500" y="0"/>
            <a:chExt cx="2908300" cy="1203960"/>
          </a:xfrm>
        </p:grpSpPr>
        <p:sp>
          <p:nvSpPr>
            <p:cNvPr id="9" name="Rectangle 8"/>
            <p:cNvSpPr/>
            <p:nvPr/>
          </p:nvSpPr>
          <p:spPr>
            <a:xfrm>
              <a:off x="10096500" y="0"/>
              <a:ext cx="2908300" cy="99333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8" name="Picture 2" descr="\\chdfs\Public\Graphics\Logos\CHI\_cenhou100_logo_060208-larg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998200" y="1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3B50D7-193E-4FA9-A4C8-41CBE920D648}"/>
              </a:ext>
            </a:extLst>
          </p:cNvPr>
          <p:cNvSpPr/>
          <p:nvPr/>
        </p:nvSpPr>
        <p:spPr>
          <a:xfrm>
            <a:off x="0" y="1132416"/>
            <a:ext cx="13004800" cy="650240"/>
          </a:xfrm>
          <a:prstGeom prst="rect">
            <a:avLst/>
          </a:prstGeom>
          <a:solidFill>
            <a:srgbClr val="02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E844EAB-4082-425F-B350-7DF582556928}"/>
              </a:ext>
            </a:extLst>
          </p:cNvPr>
          <p:cNvSpPr txBox="1"/>
          <p:nvPr/>
        </p:nvSpPr>
        <p:spPr>
          <a:xfrm>
            <a:off x="2403566" y="9083267"/>
            <a:ext cx="10998926" cy="670268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Immediate Future: Platooning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122" name="Picture 2" descr="Image result for automated transit vehicle platooning">
            <a:extLst>
              <a:ext uri="{FF2B5EF4-FFF2-40B4-BE49-F238E27FC236}">
                <a16:creationId xmlns:a16="http://schemas.microsoft.com/office/drawing/2014/main" xmlns="" id="{F69592EA-A66A-4702-9C83-EB1BD035F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125" y="1154504"/>
            <a:ext cx="10601234" cy="78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6FBA1255-E643-4984-9887-85F021DF3DB4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16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97422867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7"/>
          <p:cNvSpPr/>
          <p:nvPr/>
        </p:nvSpPr>
        <p:spPr>
          <a:xfrm>
            <a:off x="746125" y="200810"/>
            <a:ext cx="9771063" cy="792878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800" b="1" kern="0" spc="-143" dirty="0">
                <a:solidFill>
                  <a:srgbClr val="EFAC2E"/>
                </a:solidFill>
                <a:latin typeface="Helvetica"/>
                <a:ea typeface="Avenir Book"/>
                <a:cs typeface="Helvetica"/>
                <a:sym typeface="Avenir Book"/>
              </a:rPr>
              <a:t>Autonomous </a:t>
            </a:r>
            <a:r>
              <a:rPr lang="en-US" sz="4800" b="1" kern="0" spc="-143" dirty="0">
                <a:solidFill>
                  <a:srgbClr val="073E87"/>
                </a:solidFill>
                <a:latin typeface="Helvetica"/>
                <a:ea typeface="Avenir Book"/>
                <a:cs typeface="Helvetica"/>
                <a:sym typeface="Avenir Book"/>
              </a:rPr>
              <a:t>Vehicles</a:t>
            </a:r>
            <a:endParaRPr sz="4800" b="1" kern="0" spc="-143" dirty="0">
              <a:solidFill>
                <a:srgbClr val="073E87"/>
              </a:solidFill>
              <a:latin typeface="Helvetica"/>
              <a:ea typeface="Avenir Book"/>
              <a:cs typeface="Helvetica"/>
              <a:sym typeface="Avenir Book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0058400" y="0"/>
            <a:ext cx="2908300" cy="1203960"/>
            <a:chOff x="10096500" y="0"/>
            <a:chExt cx="2908300" cy="1203960"/>
          </a:xfrm>
        </p:grpSpPr>
        <p:sp>
          <p:nvSpPr>
            <p:cNvPr id="9" name="Rectangle 8"/>
            <p:cNvSpPr/>
            <p:nvPr/>
          </p:nvSpPr>
          <p:spPr>
            <a:xfrm>
              <a:off x="10096500" y="0"/>
              <a:ext cx="2908300" cy="99333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8" name="Picture 2" descr="\\chdfs\Public\Graphics\Logos\CHI\_cenhou100_logo_060208-larg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998200" y="1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3B50D7-193E-4FA9-A4C8-41CBE920D648}"/>
              </a:ext>
            </a:extLst>
          </p:cNvPr>
          <p:cNvSpPr/>
          <p:nvPr/>
        </p:nvSpPr>
        <p:spPr>
          <a:xfrm>
            <a:off x="0" y="1132416"/>
            <a:ext cx="13004800" cy="650240"/>
          </a:xfrm>
          <a:prstGeom prst="rect">
            <a:avLst/>
          </a:prstGeom>
          <a:solidFill>
            <a:srgbClr val="02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1A85D84-CC0E-49FE-898D-FC2242AA33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3934"/>
          <a:stretch/>
        </p:blipFill>
        <p:spPr>
          <a:xfrm>
            <a:off x="0" y="1769593"/>
            <a:ext cx="13056468" cy="43568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E844EAB-4082-425F-B350-7DF582556928}"/>
              </a:ext>
            </a:extLst>
          </p:cNvPr>
          <p:cNvSpPr txBox="1"/>
          <p:nvPr/>
        </p:nvSpPr>
        <p:spPr>
          <a:xfrm>
            <a:off x="1018903" y="7804194"/>
            <a:ext cx="10998926" cy="1285821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Driverless AV Bus operations will be possible on     Houston’s HOV Lanes within the next five years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C3EDCF-5249-4BF4-A9B1-6C0ECF1C981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767" y="6255056"/>
            <a:ext cx="12685265" cy="88092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DB1B0150-D6F6-46EC-A219-56EB7E0D7AB4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17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53888020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7"/>
          <p:cNvSpPr/>
          <p:nvPr/>
        </p:nvSpPr>
        <p:spPr>
          <a:xfrm>
            <a:off x="746125" y="200810"/>
            <a:ext cx="9771063" cy="792878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800" b="1" kern="0" spc="-143" dirty="0">
                <a:solidFill>
                  <a:srgbClr val="EFAC2E"/>
                </a:solidFill>
                <a:latin typeface="Helvetica"/>
                <a:ea typeface="Avenir Book"/>
                <a:cs typeface="Helvetica"/>
                <a:sym typeface="Avenir Book"/>
              </a:rPr>
              <a:t>Autonomous </a:t>
            </a:r>
            <a:r>
              <a:rPr lang="en-US" sz="4800" b="1" kern="0" spc="-143" dirty="0">
                <a:solidFill>
                  <a:srgbClr val="073E87"/>
                </a:solidFill>
                <a:latin typeface="Helvetica"/>
                <a:ea typeface="Avenir Book"/>
                <a:cs typeface="Helvetica"/>
                <a:sym typeface="Avenir Book"/>
              </a:rPr>
              <a:t>Vehicles</a:t>
            </a:r>
            <a:endParaRPr sz="4800" b="1" kern="0" spc="-143" dirty="0">
              <a:solidFill>
                <a:srgbClr val="073E87"/>
              </a:solidFill>
              <a:latin typeface="Helvetica"/>
              <a:ea typeface="Avenir Book"/>
              <a:cs typeface="Helvetica"/>
              <a:sym typeface="Avenir Book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0058400" y="0"/>
            <a:ext cx="2908300" cy="1203960"/>
            <a:chOff x="10096500" y="0"/>
            <a:chExt cx="2908300" cy="1203960"/>
          </a:xfrm>
        </p:grpSpPr>
        <p:sp>
          <p:nvSpPr>
            <p:cNvPr id="9" name="Rectangle 8"/>
            <p:cNvSpPr/>
            <p:nvPr/>
          </p:nvSpPr>
          <p:spPr>
            <a:xfrm>
              <a:off x="10096500" y="0"/>
              <a:ext cx="2908300" cy="99333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8" name="Picture 2" descr="\\chdfs\Public\Graphics\Logos\CHI\_cenhou100_logo_060208-larg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998200" y="1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3B50D7-193E-4FA9-A4C8-41CBE920D648}"/>
              </a:ext>
            </a:extLst>
          </p:cNvPr>
          <p:cNvSpPr/>
          <p:nvPr/>
        </p:nvSpPr>
        <p:spPr>
          <a:xfrm>
            <a:off x="0" y="1132416"/>
            <a:ext cx="13004800" cy="650240"/>
          </a:xfrm>
          <a:prstGeom prst="rect">
            <a:avLst/>
          </a:prstGeom>
          <a:solidFill>
            <a:srgbClr val="02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E844EAB-4082-425F-B350-7DF582556928}"/>
              </a:ext>
            </a:extLst>
          </p:cNvPr>
          <p:cNvSpPr txBox="1"/>
          <p:nvPr/>
        </p:nvSpPr>
        <p:spPr>
          <a:xfrm>
            <a:off x="1018903" y="7804194"/>
            <a:ext cx="10998926" cy="1285821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Houston is Uniquely Positioned to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Lead the AV Transit Revolution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DB1B0150-D6F6-46EC-A219-56EB7E0D7AB4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18</a:t>
            </a:fld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14B577-A012-430E-97A1-5C5E33C004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470" y="2340598"/>
            <a:ext cx="7736850" cy="480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1BD55C8-0127-468B-B83B-36B3D1527FA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58390" y="2343032"/>
            <a:ext cx="4715572" cy="479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236795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1"/>
          <p:cNvSpPr/>
          <p:nvPr/>
        </p:nvSpPr>
        <p:spPr>
          <a:xfrm>
            <a:off x="12550775" y="9239602"/>
            <a:ext cx="390525" cy="285047"/>
          </a:xfrm>
          <a:prstGeom prst="rect">
            <a:avLst/>
          </a:prstGeom>
          <a:ln w="3175">
            <a:miter lim="400000"/>
          </a:ln>
        </p:spPr>
        <p:txBody>
          <a:bodyPr lIns="26845" tIns="26845" rIns="26845" bIns="26845" anchor="ctr">
            <a:spAutoFit/>
          </a:bodyPr>
          <a:lstStyle/>
          <a:p>
            <a:pPr defTabSz="825293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800" b="1" kern="0" spc="-96" dirty="0">
                <a:solidFill>
                  <a:srgbClr val="FFFFFF"/>
                </a:solidFill>
                <a:latin typeface="Butler"/>
                <a:ea typeface="Avenir Book"/>
                <a:cs typeface="Helvetica"/>
                <a:sym typeface="Avenir Book"/>
              </a:rPr>
              <a:t>3</a:t>
            </a:r>
            <a:endParaRPr sz="1800" b="1" kern="0" spc="-96" dirty="0">
              <a:solidFill>
                <a:srgbClr val="FFFFFF"/>
              </a:solidFill>
              <a:latin typeface="Butler"/>
              <a:ea typeface="Avenir Book"/>
              <a:cs typeface="Helvetica"/>
              <a:sym typeface="Avenir Book"/>
            </a:endParaRPr>
          </a:p>
        </p:txBody>
      </p:sp>
      <p:sp>
        <p:nvSpPr>
          <p:cNvPr id="11" name="Shape 187"/>
          <p:cNvSpPr/>
          <p:nvPr/>
        </p:nvSpPr>
        <p:spPr>
          <a:xfrm>
            <a:off x="4826001" y="1762994"/>
            <a:ext cx="4876078" cy="1069877"/>
          </a:xfrm>
          <a:prstGeom prst="rect">
            <a:avLst/>
          </a:prstGeom>
          <a:ln w="3175">
            <a:miter lim="400000"/>
          </a:ln>
        </p:spPr>
        <p:txBody>
          <a:bodyPr wrap="square"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6600" b="1" dirty="0">
                <a:solidFill>
                  <a:schemeClr val="accent5"/>
                </a:solidFill>
                <a:latin typeface="Butler"/>
                <a:ea typeface="Avenir Book"/>
                <a:cs typeface="Helvetica" pitchFamily="34" charset="0"/>
                <a:sym typeface="Avenir Book"/>
              </a:rPr>
              <a:t>Thank you!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896548" y="4368800"/>
            <a:ext cx="704088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5" name="Picture 2" descr="\\chdfs\Public\Graphics\Logos\CHI\_cenhou100_logo_060208-lar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882" y="6268177"/>
            <a:ext cx="4082352" cy="2449408"/>
          </a:xfrm>
          <a:prstGeom prst="rect">
            <a:avLst/>
          </a:prstGeom>
          <a:noFill/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4896548" y="4162936"/>
            <a:ext cx="2649881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Shape 187"/>
          <p:cNvSpPr/>
          <p:nvPr/>
        </p:nvSpPr>
        <p:spPr>
          <a:xfrm>
            <a:off x="4896548" y="4520049"/>
            <a:ext cx="6512980" cy="2454872"/>
          </a:xfrm>
          <a:prstGeom prst="rect">
            <a:avLst/>
          </a:prstGeom>
          <a:ln w="3175">
            <a:miter lim="400000"/>
          </a:ln>
        </p:spPr>
        <p:txBody>
          <a:bodyPr wrap="square"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800" b="1" kern="0" spc="-143" dirty="0">
                <a:solidFill>
                  <a:schemeClr val="tx2"/>
                </a:solidFill>
                <a:latin typeface="+mj-lt"/>
                <a:ea typeface="Avenir Book"/>
                <a:cs typeface="Helvetica"/>
                <a:sym typeface="Avenir Book"/>
              </a:rPr>
              <a:t>Katrina Bayer</a:t>
            </a:r>
          </a:p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3600" b="1" kern="0" spc="-143" dirty="0">
                <a:solidFill>
                  <a:schemeClr val="tx2"/>
                </a:solidFill>
                <a:latin typeface="+mj-lt"/>
                <a:ea typeface="Avenir Book"/>
                <a:cs typeface="Helvetica"/>
                <a:sym typeface="Avenir Book"/>
              </a:rPr>
              <a:t>Transportation Planning Manager</a:t>
            </a:r>
          </a:p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3600" b="1" kern="0" spc="-143" dirty="0">
                <a:solidFill>
                  <a:schemeClr val="tx2"/>
                </a:solidFill>
                <a:latin typeface="+mj-lt"/>
                <a:ea typeface="Avenir Book"/>
                <a:cs typeface="Helvetica"/>
                <a:sym typeface="Avenir Book"/>
              </a:rPr>
              <a:t>Central Houston, Inc.</a:t>
            </a:r>
          </a:p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3600" b="1" kern="0" spc="-143" dirty="0">
                <a:solidFill>
                  <a:schemeClr val="tx2"/>
                </a:solidFill>
                <a:latin typeface="+mj-lt"/>
                <a:ea typeface="Avenir Book"/>
                <a:cs typeface="Helvetica"/>
                <a:sym typeface="Avenir Book"/>
              </a:rPr>
              <a:t>kbayer@centralhouston.org</a:t>
            </a:r>
          </a:p>
        </p:txBody>
      </p:sp>
    </p:spTree>
    <p:extLst>
      <p:ext uri="{BB962C8B-B14F-4D97-AF65-F5344CB8AC3E}">
        <p14:creationId xmlns:p14="http://schemas.microsoft.com/office/powerpoint/2010/main" xmlns="" val="134796656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7"/>
          <p:cNvSpPr/>
          <p:nvPr/>
        </p:nvSpPr>
        <p:spPr>
          <a:xfrm>
            <a:off x="746125" y="200810"/>
            <a:ext cx="9771063" cy="792878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800" b="1" kern="0" spc="-143" dirty="0">
                <a:solidFill>
                  <a:srgbClr val="EFAC2E"/>
                </a:solidFill>
                <a:latin typeface="Helvetica"/>
                <a:ea typeface="Avenir Book"/>
                <a:cs typeface="Helvetica"/>
                <a:sym typeface="Avenir Book"/>
              </a:rPr>
              <a:t>Congestion</a:t>
            </a:r>
            <a:endParaRPr sz="4800" b="1" kern="0" spc="-143" dirty="0">
              <a:solidFill>
                <a:srgbClr val="073E87"/>
              </a:solidFill>
              <a:latin typeface="Helvetica"/>
              <a:ea typeface="Avenir Book"/>
              <a:cs typeface="Helvetica"/>
              <a:sym typeface="Avenir Book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0058400" y="0"/>
            <a:ext cx="2908300" cy="1203960"/>
            <a:chOff x="10096500" y="0"/>
            <a:chExt cx="2908300" cy="1203960"/>
          </a:xfrm>
        </p:grpSpPr>
        <p:sp>
          <p:nvSpPr>
            <p:cNvPr id="9" name="Rectangle 8"/>
            <p:cNvSpPr/>
            <p:nvPr/>
          </p:nvSpPr>
          <p:spPr>
            <a:xfrm>
              <a:off x="10096500" y="0"/>
              <a:ext cx="2908300" cy="99333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8" name="Picture 2" descr="\\chdfs\Public\Graphics\Logos\CHI\_cenhou100_logo_060208-larg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998200" y="1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3B50D7-193E-4FA9-A4C8-41CBE920D648}"/>
              </a:ext>
            </a:extLst>
          </p:cNvPr>
          <p:cNvSpPr/>
          <p:nvPr/>
        </p:nvSpPr>
        <p:spPr>
          <a:xfrm>
            <a:off x="0" y="1132416"/>
            <a:ext cx="13004800" cy="650240"/>
          </a:xfrm>
          <a:prstGeom prst="rect">
            <a:avLst/>
          </a:prstGeom>
          <a:solidFill>
            <a:srgbClr val="02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9449D64B-471F-4A5F-BE31-FF80B5CD95A1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2</a:t>
            </a:fld>
            <a:endParaRPr lang="en-US" sz="3200" dirty="0"/>
          </a:p>
        </p:txBody>
      </p:sp>
      <p:pic>
        <p:nvPicPr>
          <p:cNvPr id="33" name="Picture 32" descr="A view of a city street filled with lots of traffic&#10;&#10;Description automatically generated">
            <a:extLst>
              <a:ext uri="{FF2B5EF4-FFF2-40B4-BE49-F238E27FC236}">
                <a16:creationId xmlns:a16="http://schemas.microsoft.com/office/drawing/2014/main" xmlns="" id="{79D87505-E247-495D-A298-A6B5E4197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3631" y="1576364"/>
            <a:ext cx="13672620" cy="824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906977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chdfs\users\abertinot\My Documents\CHI\PPTX\OpeningSl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3004801" cy="9768730"/>
          </a:xfrm>
          <a:prstGeom prst="rect">
            <a:avLst/>
          </a:prstGeom>
          <a:noFill/>
        </p:spPr>
      </p:pic>
      <p:sp>
        <p:nvSpPr>
          <p:cNvPr id="5" name="Title 11">
            <a:extLst>
              <a:ext uri="{FF2B5EF4-FFF2-40B4-BE49-F238E27FC236}">
                <a16:creationId xmlns:a16="http://schemas.microsoft.com/office/drawing/2014/main" xmlns="" id="{69C12F4E-C147-40BE-8950-4490DCF65826}"/>
              </a:ext>
            </a:extLst>
          </p:cNvPr>
          <p:cNvSpPr txBox="1">
            <a:spLocks/>
          </p:cNvSpPr>
          <p:nvPr/>
        </p:nvSpPr>
        <p:spPr>
          <a:xfrm>
            <a:off x="1" y="4120171"/>
            <a:ext cx="13004799" cy="1491596"/>
          </a:xfrm>
          <a:prstGeom prst="rect">
            <a:avLst/>
          </a:prstGeom>
        </p:spPr>
        <p:txBody>
          <a:bodyPr lIns="91422" tIns="45710" rIns="91422" bIns="45710"/>
          <a:lstStyle>
            <a:lvl1pPr algn="ctr" defTabSz="822325" rtl="0" eaLnBrk="0" fontAlgn="base" hangingPunct="0">
              <a:spcBef>
                <a:spcPct val="0"/>
              </a:spcBef>
              <a:spcAft>
                <a:spcPct val="0"/>
              </a:spcAft>
              <a:defRPr sz="5200" b="1" i="0" kern="1200" baseline="0">
                <a:solidFill>
                  <a:schemeClr val="accent5"/>
                </a:solidFill>
                <a:latin typeface="Butler"/>
                <a:ea typeface="+mn-ea"/>
                <a:cs typeface="+mn-cs"/>
                <a:sym typeface="Helvetica Light"/>
              </a:defRPr>
            </a:lvl1pPr>
            <a:lvl2pPr algn="ctr" defTabSz="822325" rtl="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2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algn="ctr" defTabSz="822325" rtl="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2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algn="ctr" defTabSz="822325" rtl="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2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algn="ctr" defTabSz="822325" rtl="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2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2713" algn="ctr" defTabSz="825293">
              <a:defRPr sz="7800">
                <a:latin typeface="+mn-lt"/>
                <a:ea typeface="+mn-ea"/>
                <a:cs typeface="+mn-cs"/>
                <a:sym typeface="Helvetica Light"/>
              </a:defRPr>
            </a:lvl6pPr>
            <a:lvl7pPr indent="1371256" algn="ctr" defTabSz="825293">
              <a:defRPr sz="7800">
                <a:latin typeface="+mn-lt"/>
                <a:ea typeface="+mn-ea"/>
                <a:cs typeface="+mn-cs"/>
                <a:sym typeface="Helvetica Light"/>
              </a:defRPr>
            </a:lvl7pPr>
            <a:lvl8pPr indent="1599800" algn="ctr" defTabSz="825293">
              <a:defRPr sz="7800">
                <a:latin typeface="+mn-lt"/>
                <a:ea typeface="+mn-ea"/>
                <a:cs typeface="+mn-cs"/>
                <a:sym typeface="Helvetica Light"/>
              </a:defRPr>
            </a:lvl8pPr>
            <a:lvl9pPr indent="1828342" algn="ctr" defTabSz="825293">
              <a:defRPr sz="78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8400" dirty="0">
                <a:solidFill>
                  <a:schemeClr val="bg1"/>
                </a:solidFill>
              </a:rPr>
              <a:t>Centralhouston.org</a:t>
            </a:r>
          </a:p>
        </p:txBody>
      </p:sp>
    </p:spTree>
    <p:extLst>
      <p:ext uri="{BB962C8B-B14F-4D97-AF65-F5344CB8AC3E}">
        <p14:creationId xmlns:p14="http://schemas.microsoft.com/office/powerpoint/2010/main" xmlns="" val="13497141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7"/>
          <p:cNvSpPr/>
          <p:nvPr/>
        </p:nvSpPr>
        <p:spPr>
          <a:xfrm>
            <a:off x="746125" y="200810"/>
            <a:ext cx="9771063" cy="792878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800" b="1" kern="0" spc="-143" dirty="0">
                <a:solidFill>
                  <a:srgbClr val="EFAC2E"/>
                </a:solidFill>
                <a:latin typeface="Helvetica"/>
                <a:ea typeface="Avenir Book"/>
                <a:cs typeface="Helvetica"/>
                <a:sym typeface="Avenir Book"/>
              </a:rPr>
              <a:t>Future </a:t>
            </a:r>
            <a:r>
              <a:rPr lang="en-US" sz="4800" b="1" kern="0" spc="-143" dirty="0">
                <a:solidFill>
                  <a:srgbClr val="073E87"/>
                </a:solidFill>
                <a:latin typeface="Helvetica"/>
                <a:ea typeface="Avenir Book"/>
                <a:cs typeface="Helvetica"/>
                <a:sym typeface="Avenir Book"/>
              </a:rPr>
              <a:t>Pain Points</a:t>
            </a:r>
            <a:endParaRPr sz="4800" b="1" kern="0" spc="-143" dirty="0">
              <a:solidFill>
                <a:srgbClr val="073E87"/>
              </a:solidFill>
              <a:latin typeface="Helvetica"/>
              <a:ea typeface="Avenir Book"/>
              <a:cs typeface="Helvetica"/>
              <a:sym typeface="Avenir Book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0058400" y="0"/>
            <a:ext cx="2908300" cy="1203960"/>
            <a:chOff x="10096500" y="0"/>
            <a:chExt cx="2908300" cy="1203960"/>
          </a:xfrm>
        </p:grpSpPr>
        <p:sp>
          <p:nvSpPr>
            <p:cNvPr id="9" name="Rectangle 8"/>
            <p:cNvSpPr/>
            <p:nvPr/>
          </p:nvSpPr>
          <p:spPr>
            <a:xfrm>
              <a:off x="10096500" y="0"/>
              <a:ext cx="2908300" cy="99333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8" name="Picture 2" descr="\\chdfs\Public\Graphics\Logos\CHI\_cenhou100_logo_060208-larg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998200" y="1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3B50D7-193E-4FA9-A4C8-41CBE920D648}"/>
              </a:ext>
            </a:extLst>
          </p:cNvPr>
          <p:cNvSpPr/>
          <p:nvPr/>
        </p:nvSpPr>
        <p:spPr>
          <a:xfrm>
            <a:off x="0" y="1132416"/>
            <a:ext cx="13004800" cy="650240"/>
          </a:xfrm>
          <a:prstGeom prst="rect">
            <a:avLst/>
          </a:prstGeom>
          <a:solidFill>
            <a:srgbClr val="02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9449D64B-471F-4A5F-BE31-FF80B5CD95A1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3</a:t>
            </a:fld>
            <a:endParaRPr lang="en-US" sz="3200" dirty="0"/>
          </a:p>
        </p:txBody>
      </p:sp>
      <p:pic>
        <p:nvPicPr>
          <p:cNvPr id="18" name="Picture 17" descr="A map with an umbrella&#10;&#10;Description automatically generated">
            <a:extLst>
              <a:ext uri="{FF2B5EF4-FFF2-40B4-BE49-F238E27FC236}">
                <a16:creationId xmlns:a16="http://schemas.microsoft.com/office/drawing/2014/main" xmlns="" id="{F4A28471-8C98-44E8-AE12-BC2D706743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46584" y="697903"/>
            <a:ext cx="8698590" cy="9391759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xmlns="" id="{3516B762-BC80-4D81-913D-C5A641D00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92047159"/>
              </p:ext>
            </p:extLst>
          </p:nvPr>
        </p:nvGraphicFramePr>
        <p:xfrm>
          <a:off x="7040880" y="2121408"/>
          <a:ext cx="5839141" cy="27432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587817">
                  <a:extLst>
                    <a:ext uri="{9D8B030D-6E8A-4147-A177-3AD203B41FA5}">
                      <a16:colId xmlns:a16="http://schemas.microsoft.com/office/drawing/2014/main" xmlns="" val="4221196447"/>
                    </a:ext>
                  </a:extLst>
                </a:gridCol>
                <a:gridCol w="1417108">
                  <a:extLst>
                    <a:ext uri="{9D8B030D-6E8A-4147-A177-3AD203B41FA5}">
                      <a16:colId xmlns:a16="http://schemas.microsoft.com/office/drawing/2014/main" xmlns="" val="2013308107"/>
                    </a:ext>
                  </a:extLst>
                </a:gridCol>
                <a:gridCol w="1417108">
                  <a:extLst>
                    <a:ext uri="{9D8B030D-6E8A-4147-A177-3AD203B41FA5}">
                      <a16:colId xmlns:a16="http://schemas.microsoft.com/office/drawing/2014/main" xmlns="" val="1918867724"/>
                    </a:ext>
                  </a:extLst>
                </a:gridCol>
                <a:gridCol w="1417108">
                  <a:extLst>
                    <a:ext uri="{9D8B030D-6E8A-4147-A177-3AD203B41FA5}">
                      <a16:colId xmlns:a16="http://schemas.microsoft.com/office/drawing/2014/main" xmlns="" val="27159228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 Pop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2040 Pop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 Change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2783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5,501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12,927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7210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IH-610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505,413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583,872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8582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BW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1,680,851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2,166,884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919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SH-99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2,932,889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4,308,476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1605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Beyond 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1,327,857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2,485,284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9825664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D75C26-0CE1-4058-B644-ED91997A2C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7970" t="7254" r="10893" b="49021"/>
          <a:stretch/>
        </p:blipFill>
        <p:spPr>
          <a:xfrm>
            <a:off x="8897259" y="5161112"/>
            <a:ext cx="3309257" cy="191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784790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AGMotionMAP - August 2016 Base_Page_1.png"/>
          <p:cNvPicPr>
            <a:picLocks noChangeAspect="1"/>
          </p:cNvPicPr>
          <p:nvPr/>
        </p:nvPicPr>
        <p:blipFill rotWithShape="1">
          <a:blip r:embed="rId3" cstate="print"/>
          <a:srcRect r="2080"/>
          <a:stretch/>
        </p:blipFill>
        <p:spPr>
          <a:xfrm>
            <a:off x="470146" y="515173"/>
            <a:ext cx="11813554" cy="92458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1101" y="215165"/>
            <a:ext cx="3916457" cy="307777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2000" b="1" spc="60" dirty="0">
                <a:solidFill>
                  <a:schemeClr val="tx2"/>
                </a:solidFill>
                <a:latin typeface="Cera" charset="0"/>
                <a:ea typeface="Cera" charset="0"/>
                <a:cs typeface="Cera" charset="0"/>
                <a:sym typeface="Avenir Light"/>
              </a:rPr>
              <a:t>CONNECT ACTIVITY CENTERS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B5D55D93-3708-42D5-BA9B-E8F176906422}"/>
              </a:ext>
            </a:extLst>
          </p:cNvPr>
          <p:cNvCxnSpPr>
            <a:cxnSpLocks/>
          </p:cNvCxnSpPr>
          <p:nvPr/>
        </p:nvCxnSpPr>
        <p:spPr>
          <a:xfrm>
            <a:off x="709487" y="145186"/>
            <a:ext cx="409452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2C47B8F7-A675-4522-822F-0179D16966FE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4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27180055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ETRO-Park&amp;Ride-Fare Zone Map Updated 09.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169" y="180483"/>
            <a:ext cx="12655320" cy="9838964"/>
          </a:xfrm>
          <a:prstGeom prst="rect">
            <a:avLst/>
          </a:prstGeom>
        </p:spPr>
      </p:pic>
      <p:sp>
        <p:nvSpPr>
          <p:cNvPr id="8" name="Shape 81"/>
          <p:cNvSpPr/>
          <p:nvPr/>
        </p:nvSpPr>
        <p:spPr>
          <a:xfrm>
            <a:off x="12550775" y="9239602"/>
            <a:ext cx="390525" cy="285047"/>
          </a:xfrm>
          <a:prstGeom prst="rect">
            <a:avLst/>
          </a:prstGeom>
          <a:ln w="3175">
            <a:miter lim="400000"/>
          </a:ln>
        </p:spPr>
        <p:txBody>
          <a:bodyPr lIns="26845" tIns="26845" rIns="26845" bIns="26845" anchor="ctr">
            <a:spAutoFit/>
          </a:bodyPr>
          <a:lstStyle/>
          <a:p>
            <a:pPr defTabSz="825293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800" b="1" kern="0" spc="-96" dirty="0">
                <a:solidFill>
                  <a:srgbClr val="FFFFFF"/>
                </a:solidFill>
                <a:latin typeface="Butler"/>
                <a:ea typeface="Avenir Book"/>
                <a:cs typeface="Helvetica"/>
                <a:sym typeface="Avenir Book"/>
              </a:rPr>
              <a:t>3</a:t>
            </a:r>
            <a:endParaRPr sz="1800" b="1" kern="0" spc="-96" dirty="0">
              <a:solidFill>
                <a:srgbClr val="FFFFFF"/>
              </a:solidFill>
              <a:latin typeface="Butler"/>
              <a:ea typeface="Avenir Book"/>
              <a:cs typeface="Helvetica"/>
              <a:sym typeface="Avenir Book"/>
            </a:endParaRPr>
          </a:p>
        </p:txBody>
      </p:sp>
      <p:sp>
        <p:nvSpPr>
          <p:cNvPr id="18" name="Shape 187"/>
          <p:cNvSpPr/>
          <p:nvPr/>
        </p:nvSpPr>
        <p:spPr>
          <a:xfrm>
            <a:off x="116444" y="203444"/>
            <a:ext cx="6250489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miter lim="400000"/>
          </a:ln>
        </p:spPr>
        <p:txBody>
          <a:bodyPr wrap="square" lIns="0" tIns="0" rIns="0" bIns="0" anchor="t" anchorCtr="0">
            <a:spAutoFit/>
          </a:bodyPr>
          <a:lstStyle/>
          <a:p>
            <a:pPr lvl="0"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5400" b="1" dirty="0">
                <a:solidFill>
                  <a:srgbClr val="EFB136"/>
                </a:solidFill>
                <a:latin typeface="Butler Bold"/>
                <a:ea typeface="Avenir Book"/>
                <a:cs typeface="Helvetica" pitchFamily="34" charset="0"/>
                <a:sym typeface="Avenir Book"/>
              </a:rPr>
              <a:t>Park &amp; Ride </a:t>
            </a:r>
            <a:r>
              <a:rPr lang="en-US" sz="5400" b="1" dirty="0">
                <a:solidFill>
                  <a:schemeClr val="tx2"/>
                </a:solidFill>
                <a:latin typeface="Butler Bold"/>
                <a:ea typeface="Avenir Book"/>
                <a:cs typeface="Helvetica" pitchFamily="34" charset="0"/>
                <a:sym typeface="Avenir Book"/>
              </a:rPr>
              <a:t>Facilities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195981" y="9135184"/>
            <a:ext cx="4206240" cy="82296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12700" dist="12700" sx="1000" sy="1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0" name="Picture 19" descr="Picture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14946" y="9029637"/>
            <a:ext cx="4221316" cy="82901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5D55D93-3708-42D5-BA9B-E8F176906422}"/>
              </a:ext>
            </a:extLst>
          </p:cNvPr>
          <p:cNvCxnSpPr>
            <a:cxnSpLocks/>
          </p:cNvCxnSpPr>
          <p:nvPr/>
        </p:nvCxnSpPr>
        <p:spPr>
          <a:xfrm>
            <a:off x="136271" y="145186"/>
            <a:ext cx="3562260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xmlns="" val="170413024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7"/>
          <p:cNvSpPr/>
          <p:nvPr/>
        </p:nvSpPr>
        <p:spPr>
          <a:xfrm>
            <a:off x="746125" y="200810"/>
            <a:ext cx="9771063" cy="792878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800" b="1" kern="0" spc="-143" dirty="0">
                <a:solidFill>
                  <a:srgbClr val="EFAC2E"/>
                </a:solidFill>
                <a:latin typeface="Helvetica"/>
                <a:ea typeface="Avenir Book"/>
                <a:cs typeface="Helvetica"/>
                <a:sym typeface="Avenir Book"/>
              </a:rPr>
              <a:t>Park &amp; Ride </a:t>
            </a:r>
            <a:r>
              <a:rPr lang="en-US" sz="4800" b="1" kern="0" spc="-143" dirty="0">
                <a:solidFill>
                  <a:srgbClr val="073E87"/>
                </a:solidFill>
                <a:latin typeface="Helvetica"/>
                <a:ea typeface="Avenir Book"/>
                <a:cs typeface="Helvetica"/>
                <a:sym typeface="Avenir Book"/>
              </a:rPr>
              <a:t>Facilities</a:t>
            </a:r>
            <a:endParaRPr sz="4800" b="1" kern="0" spc="-143" dirty="0">
              <a:solidFill>
                <a:srgbClr val="073E87"/>
              </a:solidFill>
              <a:latin typeface="Helvetica"/>
              <a:ea typeface="Avenir Book"/>
              <a:cs typeface="Helvetica"/>
              <a:sym typeface="Avenir Book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0058400" y="0"/>
            <a:ext cx="2908300" cy="1203960"/>
            <a:chOff x="10096500" y="0"/>
            <a:chExt cx="2908300" cy="1203960"/>
          </a:xfrm>
        </p:grpSpPr>
        <p:sp>
          <p:nvSpPr>
            <p:cNvPr id="9" name="Rectangle 8"/>
            <p:cNvSpPr/>
            <p:nvPr/>
          </p:nvSpPr>
          <p:spPr>
            <a:xfrm>
              <a:off x="10096500" y="0"/>
              <a:ext cx="2908300" cy="993330"/>
            </a:xfrm>
            <a:prstGeom prst="rect">
              <a:avLst/>
            </a:prstGeom>
            <a:solidFill>
              <a:schemeClr val="bg1"/>
            </a:solidFill>
            <a:ln w="0" cap="flat">
              <a:solidFill>
                <a:schemeClr val="bg1"/>
              </a:solidFill>
              <a:miter lim="400000"/>
            </a:ln>
            <a:effectLst>
              <a:outerShdw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8" name="Picture 2" descr="\\chdfs\Public\Graphics\Logos\CHI\_cenhou100_logo_060208-larg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998200" y="1"/>
              <a:ext cx="2006600" cy="1203959"/>
            </a:xfrm>
            <a:prstGeom prst="rect">
              <a:avLst/>
            </a:prstGeom>
            <a:noFill/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3B50D7-193E-4FA9-A4C8-41CBE920D648}"/>
              </a:ext>
            </a:extLst>
          </p:cNvPr>
          <p:cNvSpPr/>
          <p:nvPr/>
        </p:nvSpPr>
        <p:spPr>
          <a:xfrm>
            <a:off x="0" y="1132416"/>
            <a:ext cx="13004800" cy="650240"/>
          </a:xfrm>
          <a:prstGeom prst="rect">
            <a:avLst/>
          </a:prstGeom>
          <a:solidFill>
            <a:srgbClr val="02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5848AA-A6C4-4297-BCB9-1AFF184CF16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622" y="1762406"/>
            <a:ext cx="6236778" cy="7790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F67681-83E7-45B3-89C2-8470D2F573A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99703" y="1826891"/>
            <a:ext cx="5151698" cy="77259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C1F4C13B-CFEA-4F83-9E3E-0AD2285B0472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6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96935443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7"/>
          <p:cNvSpPr/>
          <p:nvPr/>
        </p:nvSpPr>
        <p:spPr>
          <a:xfrm>
            <a:off x="896682" y="316143"/>
            <a:ext cx="12512676" cy="830997"/>
          </a:xfrm>
          <a:prstGeom prst="rect">
            <a:avLst/>
          </a:prstGeom>
          <a:ln w="3175">
            <a:miter lim="400000"/>
          </a:ln>
        </p:spPr>
        <p:txBody>
          <a:bodyPr wrap="square" lIns="0" tIns="0" rIns="0" bIns="0" anchor="t" anchorCtr="0">
            <a:spAutoFit/>
          </a:bodyPr>
          <a:lstStyle/>
          <a:p>
            <a:pPr lvl="0"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5400" b="1" dirty="0">
                <a:solidFill>
                  <a:srgbClr val="EFB136"/>
                </a:solidFill>
                <a:latin typeface="Butler Bold"/>
                <a:ea typeface="Avenir Book"/>
                <a:cs typeface="Helvetica" pitchFamily="34" charset="0"/>
                <a:sym typeface="Avenir Book"/>
              </a:rPr>
              <a:t>Proposed </a:t>
            </a:r>
            <a:r>
              <a:rPr lang="en-US" sz="5400" b="1" dirty="0">
                <a:solidFill>
                  <a:schemeClr val="tx2"/>
                </a:solidFill>
                <a:latin typeface="Butler Bold"/>
                <a:ea typeface="Avenir Book"/>
                <a:cs typeface="Helvetica" pitchFamily="34" charset="0"/>
                <a:sym typeface="Avenir Book"/>
              </a:rPr>
              <a:t>System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12025" y="928048"/>
            <a:ext cx="11352660" cy="9090743"/>
            <a:chOff x="0" y="615866"/>
            <a:chExt cx="11823701" cy="9467933"/>
          </a:xfrm>
        </p:grpSpPr>
        <p:pic>
          <p:nvPicPr>
            <p:cNvPr id="12" name="Picture 11" descr="Proposed METRO MAX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0001" y="615866"/>
              <a:ext cx="10973700" cy="946793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0" y="9145686"/>
              <a:ext cx="4754880" cy="914400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>
              <a:outerShdw blurRad="12700" sx="1000" sy="1000"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125" y="2438400"/>
              <a:ext cx="2301875" cy="1790700"/>
            </a:xfrm>
            <a:prstGeom prst="rect">
              <a:avLst/>
            </a:prstGeom>
            <a:solidFill>
              <a:schemeClr val="bg1"/>
            </a:solidFill>
            <a:ln w="3175" cap="flat">
              <a:solidFill>
                <a:schemeClr val="bg1"/>
              </a:solidFill>
              <a:miter lim="400000"/>
            </a:ln>
            <a:effectLst>
              <a:outerShdw sx="1000" sy="1000" rotWithShape="0">
                <a:schemeClr val="bg1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3" tIns="27093" rIns="27093" bIns="27093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5D55D93-3708-42D5-BA9B-E8F176906422}"/>
              </a:ext>
            </a:extLst>
          </p:cNvPr>
          <p:cNvCxnSpPr>
            <a:cxnSpLocks/>
          </p:cNvCxnSpPr>
          <p:nvPr/>
        </p:nvCxnSpPr>
        <p:spPr>
          <a:xfrm>
            <a:off x="890271" y="104242"/>
            <a:ext cx="3562260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96F744A-0E3D-4A18-8DC7-7F060FB6211B}"/>
              </a:ext>
            </a:extLst>
          </p:cNvPr>
          <p:cNvSpPr/>
          <p:nvPr/>
        </p:nvSpPr>
        <p:spPr>
          <a:xfrm>
            <a:off x="901885" y="174221"/>
            <a:ext cx="2610971" cy="307777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2000" b="1" spc="60" dirty="0">
                <a:solidFill>
                  <a:schemeClr val="tx2"/>
                </a:solidFill>
                <a:latin typeface="Cera" charset="0"/>
                <a:ea typeface="Cera" charset="0"/>
                <a:cs typeface="Cera" charset="0"/>
                <a:sym typeface="Avenir Light"/>
              </a:rPr>
              <a:t>REGIONAL TRANSIT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4D0448ED-B1ED-47E2-A00B-BCF210BFAF5E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7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16691231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8"/>
          <p:cNvGrpSpPr/>
          <p:nvPr/>
        </p:nvGrpSpPr>
        <p:grpSpPr>
          <a:xfrm>
            <a:off x="410717" y="1125714"/>
            <a:ext cx="12183366" cy="3888127"/>
            <a:chOff x="246663" y="993330"/>
            <a:chExt cx="12183366" cy="3888127"/>
          </a:xfrm>
        </p:grpSpPr>
        <p:pic>
          <p:nvPicPr>
            <p:cNvPr id="10" name="Picture 9" descr="Base Servic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663" y="993330"/>
              <a:ext cx="12183366" cy="3888127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9111043" y="2162432"/>
              <a:ext cx="308925" cy="0"/>
            </a:xfrm>
            <a:prstGeom prst="straightConnector1">
              <a:avLst/>
            </a:prstGeom>
            <a:noFill/>
            <a:ln w="88900" cap="flat">
              <a:solidFill>
                <a:schemeClr val="tx1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3270415" y="2162432"/>
              <a:ext cx="308925" cy="0"/>
            </a:xfrm>
            <a:prstGeom prst="straightConnector1">
              <a:avLst/>
            </a:prstGeom>
            <a:noFill/>
            <a:ln w="88900" cap="flat">
              <a:solidFill>
                <a:schemeClr val="tx1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4" name="Shape 187"/>
          <p:cNvSpPr/>
          <p:nvPr/>
        </p:nvSpPr>
        <p:spPr>
          <a:xfrm>
            <a:off x="826880" y="815154"/>
            <a:ext cx="10458084" cy="792162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wrap="square"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800" b="1" kern="0" spc="-143" dirty="0">
                <a:solidFill>
                  <a:srgbClr val="EFAC2E"/>
                </a:solidFill>
                <a:latin typeface="Helvetica"/>
                <a:ea typeface="Avenir Book"/>
                <a:cs typeface="Helvetica"/>
                <a:sym typeface="Avenir Book"/>
              </a:rPr>
              <a:t>All-Day Base Service </a:t>
            </a:r>
            <a:r>
              <a:rPr lang="en-US" sz="4800" b="1" kern="0" spc="-143" dirty="0">
                <a:solidFill>
                  <a:schemeClr val="tx2"/>
                </a:solidFill>
                <a:latin typeface="Helvetica"/>
                <a:ea typeface="Avenir Book"/>
                <a:cs typeface="Helvetica"/>
                <a:sym typeface="Avenir Book"/>
              </a:rPr>
              <a:t>-</a:t>
            </a:r>
            <a:r>
              <a:rPr lang="en-US" sz="4800" b="1" kern="0" spc="-143" dirty="0">
                <a:solidFill>
                  <a:srgbClr val="EFAC2E"/>
                </a:solidFill>
                <a:latin typeface="Helvetica"/>
                <a:ea typeface="Avenir Book"/>
                <a:cs typeface="Helvetica"/>
                <a:sym typeface="Avenir Book"/>
              </a:rPr>
              <a:t> </a:t>
            </a:r>
            <a:r>
              <a:rPr lang="en-US" sz="4800" b="1" kern="0" spc="-143" dirty="0">
                <a:solidFill>
                  <a:schemeClr val="tx2"/>
                </a:solidFill>
                <a:latin typeface="Helvetica"/>
                <a:ea typeface="Avenir Book"/>
                <a:cs typeface="Helvetica"/>
                <a:sym typeface="Avenir Book"/>
              </a:rPr>
              <a:t>Local Fare</a:t>
            </a:r>
            <a:endParaRPr sz="4800" b="1" kern="0" spc="-143" dirty="0">
              <a:solidFill>
                <a:schemeClr val="tx2"/>
              </a:solidFill>
              <a:latin typeface="Helvetica"/>
              <a:ea typeface="Avenir Book"/>
              <a:cs typeface="Helvetica"/>
              <a:sym typeface="Avenir Book"/>
            </a:endParaRPr>
          </a:p>
        </p:txBody>
      </p:sp>
      <p:sp>
        <p:nvSpPr>
          <p:cNvPr id="15" name="Shape 187"/>
          <p:cNvSpPr/>
          <p:nvPr/>
        </p:nvSpPr>
        <p:spPr>
          <a:xfrm>
            <a:off x="826879" y="4825058"/>
            <a:ext cx="11928013" cy="792878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wrap="square"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800" b="1" kern="0" spc="-143" dirty="0">
                <a:solidFill>
                  <a:srgbClr val="EFAC2E"/>
                </a:solidFill>
                <a:latin typeface="Helvetica"/>
                <a:ea typeface="Avenir Book"/>
                <a:cs typeface="Helvetica"/>
                <a:sym typeface="Avenir Book"/>
              </a:rPr>
              <a:t>Peak Commuter Service </a:t>
            </a:r>
            <a:r>
              <a:rPr lang="en-US" sz="4800" b="1" kern="0" spc="-143" dirty="0">
                <a:solidFill>
                  <a:schemeClr val="tx2"/>
                </a:solidFill>
                <a:latin typeface="Helvetica"/>
                <a:ea typeface="Avenir Book"/>
                <a:cs typeface="Helvetica"/>
                <a:sym typeface="Avenir Book"/>
              </a:rPr>
              <a:t>-</a:t>
            </a:r>
            <a:r>
              <a:rPr lang="en-US" sz="4800" b="1" dirty="0">
                <a:solidFill>
                  <a:schemeClr val="tx2"/>
                </a:solidFill>
              </a:rPr>
              <a:t> Premium Fare</a:t>
            </a:r>
            <a:r>
              <a:rPr lang="en-US" sz="4800" b="1" kern="0" spc="-143" dirty="0">
                <a:solidFill>
                  <a:schemeClr val="tx2"/>
                </a:solidFill>
                <a:latin typeface="Helvetica"/>
                <a:ea typeface="Avenir Book"/>
                <a:cs typeface="Helvetica"/>
                <a:sym typeface="Avenir Book"/>
              </a:rPr>
              <a:t> </a:t>
            </a:r>
            <a:endParaRPr sz="4800" b="1" kern="0" spc="-143" dirty="0">
              <a:solidFill>
                <a:schemeClr val="tx2"/>
              </a:solidFill>
              <a:latin typeface="Helvetica"/>
              <a:ea typeface="Avenir Book"/>
              <a:cs typeface="Helvetica"/>
              <a:sym typeface="Avenir Book"/>
            </a:endParaRPr>
          </a:p>
        </p:txBody>
      </p:sp>
      <p:grpSp>
        <p:nvGrpSpPr>
          <p:cNvPr id="16" name="Group 39"/>
          <p:cNvGrpSpPr/>
          <p:nvPr/>
        </p:nvGrpSpPr>
        <p:grpSpPr>
          <a:xfrm>
            <a:off x="590019" y="5630296"/>
            <a:ext cx="11824762" cy="3972064"/>
            <a:chOff x="590019" y="5362723"/>
            <a:chExt cx="11824762" cy="3972064"/>
          </a:xfrm>
        </p:grpSpPr>
        <p:pic>
          <p:nvPicPr>
            <p:cNvPr id="17" name="Picture 16" descr="Peak Commuter Servic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019" y="5362723"/>
              <a:ext cx="11824762" cy="3972064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 flipH="1">
              <a:off x="3167443" y="6685006"/>
              <a:ext cx="308925" cy="0"/>
            </a:xfrm>
            <a:prstGeom prst="straightConnector1">
              <a:avLst/>
            </a:prstGeom>
            <a:noFill/>
            <a:ln w="88900" cap="flat">
              <a:solidFill>
                <a:schemeClr val="tx1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9530838" y="6684264"/>
              <a:ext cx="308925" cy="0"/>
            </a:xfrm>
            <a:prstGeom prst="straightConnector1">
              <a:avLst/>
            </a:prstGeom>
            <a:noFill/>
            <a:ln w="88900" cap="flat">
              <a:solidFill>
                <a:schemeClr val="tx1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7634381" y="6042454"/>
              <a:ext cx="308925" cy="0"/>
            </a:xfrm>
            <a:prstGeom prst="straightConnector1">
              <a:avLst/>
            </a:prstGeom>
            <a:noFill/>
            <a:ln w="88900" cap="flat">
              <a:solidFill>
                <a:srgbClr val="FF9241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5513093" y="6046570"/>
              <a:ext cx="308925" cy="0"/>
            </a:xfrm>
            <a:prstGeom prst="straightConnector1">
              <a:avLst/>
            </a:prstGeom>
            <a:noFill/>
            <a:ln w="88900" cap="flat">
              <a:solidFill>
                <a:srgbClr val="FF9241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145582" y="6371968"/>
              <a:ext cx="308925" cy="0"/>
            </a:xfrm>
            <a:prstGeom prst="straightConnector1">
              <a:avLst/>
            </a:prstGeom>
            <a:noFill/>
            <a:ln w="88900" cap="flat">
              <a:solidFill>
                <a:srgbClr val="FF9241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8536433" y="6376084"/>
              <a:ext cx="308925" cy="0"/>
            </a:xfrm>
            <a:prstGeom prst="straightConnector1">
              <a:avLst/>
            </a:prstGeom>
            <a:noFill/>
            <a:ln w="88900" cap="flat">
              <a:solidFill>
                <a:srgbClr val="FF9241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B5D55D93-3708-42D5-BA9B-E8F176906422}"/>
              </a:ext>
            </a:extLst>
          </p:cNvPr>
          <p:cNvCxnSpPr>
            <a:cxnSpLocks/>
          </p:cNvCxnSpPr>
          <p:nvPr/>
        </p:nvCxnSpPr>
        <p:spPr>
          <a:xfrm>
            <a:off x="890271" y="281666"/>
            <a:ext cx="4947686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96F744A-0E3D-4A18-8DC7-7F060FB6211B}"/>
              </a:ext>
            </a:extLst>
          </p:cNvPr>
          <p:cNvSpPr/>
          <p:nvPr/>
        </p:nvSpPr>
        <p:spPr>
          <a:xfrm>
            <a:off x="901885" y="351645"/>
            <a:ext cx="4659352" cy="307777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2000" b="1" spc="60" dirty="0">
                <a:solidFill>
                  <a:schemeClr val="tx2"/>
                </a:solidFill>
                <a:latin typeface="Cera" charset="0"/>
                <a:ea typeface="Cera" charset="0"/>
                <a:cs typeface="Cera" charset="0"/>
                <a:sym typeface="Avenir Light"/>
              </a:rPr>
              <a:t>REGIONAL EXPRESS BUS SERVICE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xmlns="" id="{EEF33656-E049-4D3A-9E57-56A1B4CDD651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8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25741972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etro MAX bus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084" y="1256960"/>
            <a:ext cx="12322633" cy="74279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5D55D93-3708-42D5-BA9B-E8F176906422}"/>
              </a:ext>
            </a:extLst>
          </p:cNvPr>
          <p:cNvCxnSpPr>
            <a:cxnSpLocks/>
          </p:cNvCxnSpPr>
          <p:nvPr/>
        </p:nvCxnSpPr>
        <p:spPr>
          <a:xfrm>
            <a:off x="890271" y="281666"/>
            <a:ext cx="4947686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96F744A-0E3D-4A18-8DC7-7F060FB6211B}"/>
              </a:ext>
            </a:extLst>
          </p:cNvPr>
          <p:cNvSpPr/>
          <p:nvPr/>
        </p:nvSpPr>
        <p:spPr>
          <a:xfrm>
            <a:off x="901885" y="351645"/>
            <a:ext cx="4659352" cy="307777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2000" b="1" spc="60" dirty="0">
                <a:solidFill>
                  <a:schemeClr val="tx2"/>
                </a:solidFill>
                <a:latin typeface="Cera" charset="0"/>
                <a:ea typeface="Cera" charset="0"/>
                <a:cs typeface="Cera" charset="0"/>
                <a:sym typeface="Avenir Light"/>
              </a:rPr>
              <a:t>REGIONAL EXPRESS BUS SERVICE</a:t>
            </a:r>
          </a:p>
        </p:txBody>
      </p:sp>
      <p:sp>
        <p:nvSpPr>
          <p:cNvPr id="14" name="Shape 187"/>
          <p:cNvSpPr/>
          <p:nvPr/>
        </p:nvSpPr>
        <p:spPr>
          <a:xfrm>
            <a:off x="826880" y="529458"/>
            <a:ext cx="10458084" cy="792162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wrap="square" lIns="26845" tIns="26845" rIns="26845" bIns="26845" anchor="ctr">
            <a:spAutoFit/>
          </a:bodyPr>
          <a:lstStyle/>
          <a:p>
            <a:pPr defTabSz="825293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800" b="1" kern="0" spc="-143" dirty="0">
                <a:solidFill>
                  <a:srgbClr val="EFAC2E"/>
                </a:solidFill>
                <a:latin typeface="Helvetica"/>
                <a:ea typeface="Avenir Book"/>
                <a:cs typeface="Helvetica"/>
                <a:sym typeface="Avenir Book"/>
              </a:rPr>
              <a:t>Distinctive </a:t>
            </a:r>
            <a:r>
              <a:rPr lang="en-US" sz="4800" b="1" kern="0" spc="-143" dirty="0">
                <a:solidFill>
                  <a:schemeClr val="tx2"/>
                </a:solidFill>
                <a:latin typeface="Helvetica"/>
                <a:ea typeface="Avenir Book"/>
                <a:cs typeface="Helvetica"/>
                <a:sym typeface="Avenir Book"/>
              </a:rPr>
              <a:t>Branding</a:t>
            </a:r>
            <a:endParaRPr sz="4800" b="1" kern="0" spc="-143" dirty="0">
              <a:solidFill>
                <a:schemeClr val="tx2"/>
              </a:solidFill>
              <a:latin typeface="Helvetica"/>
              <a:ea typeface="Avenir Book"/>
              <a:cs typeface="Helvetica"/>
              <a:sym typeface="Avenir Book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591575C3-FF29-4B2F-9796-3F13AA8C3202}"/>
              </a:ext>
            </a:extLst>
          </p:cNvPr>
          <p:cNvSpPr txBox="1">
            <a:spLocks/>
          </p:cNvSpPr>
          <p:nvPr/>
        </p:nvSpPr>
        <p:spPr>
          <a:xfrm>
            <a:off x="11338560" y="9151068"/>
            <a:ext cx="1716697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822325" rtl="0" fontAlgn="base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455613" indent="-2286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912813" indent="-4572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370013" indent="-6858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1827213" indent="-914400" algn="l" defTabSz="822325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fld id="{ECB0D1A5-A659-4315-99AF-90AEE1F0D3F6}" type="slidenum">
              <a:rPr lang="en-US" sz="3200" smtClean="0"/>
              <a:pPr/>
              <a:t>9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527442937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BCD51D9F17D54E80CAC9F2B1ACF055" ma:contentTypeVersion="1" ma:contentTypeDescription="Create a new document." ma:contentTypeScope="" ma:versionID="291048bb15e69cc16a96e7d302624ce4">
  <xsd:schema xmlns:xsd="http://www.w3.org/2001/XMLSchema" xmlns:xs="http://www.w3.org/2001/XMLSchema" xmlns:p="http://schemas.microsoft.com/office/2006/metadata/properties" xmlns:ns2="4330f931-10a5-416c-823c-3006a63f53e6" targetNamespace="http://schemas.microsoft.com/office/2006/metadata/properties" ma:root="true" ma:fieldsID="acb8c3c6fca0679b6025f24cd4a5b2d6" ns2:_="">
    <xsd:import namespace="4330f931-10a5-416c-823c-3006a63f53e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0f931-10a5-416c-823c-3006a63f53e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330f931-10a5-416c-823c-3006a63f53e6">YSVYXERJEEH6-1927447213-1280</_dlc_DocId>
    <_dlc_DocIdUrl xmlns="4330f931-10a5-416c-823c-3006a63f53e6">
      <Url>http://tr.hgac.net/admin/_layouts/15/DocIdRedir.aspx?ID=YSVYXERJEEH6-1927447213-1280</Url>
      <Description>YSVYXERJEEH6-1927447213-1280</Description>
    </_dlc_DocIdUrl>
  </documentManagement>
</p:properties>
</file>

<file path=customXml/itemProps1.xml><?xml version="1.0" encoding="utf-8"?>
<ds:datastoreItem xmlns:ds="http://schemas.openxmlformats.org/officeDocument/2006/customXml" ds:itemID="{A027D468-1B23-41F2-808C-7B1EAB72B664}"/>
</file>

<file path=customXml/itemProps2.xml><?xml version="1.0" encoding="utf-8"?>
<ds:datastoreItem xmlns:ds="http://schemas.openxmlformats.org/officeDocument/2006/customXml" ds:itemID="{1D69EDF6-4407-4908-9DD3-39680C6DC026}"/>
</file>

<file path=customXml/itemProps3.xml><?xml version="1.0" encoding="utf-8"?>
<ds:datastoreItem xmlns:ds="http://schemas.openxmlformats.org/officeDocument/2006/customXml" ds:itemID="{39042612-2C82-4396-A7B9-482EAB52A850}"/>
</file>

<file path=customXml/itemProps4.xml><?xml version="1.0" encoding="utf-8"?>
<ds:datastoreItem xmlns:ds="http://schemas.openxmlformats.org/officeDocument/2006/customXml" ds:itemID="{27032A81-3DA0-4546-B94A-4C30708C96D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62837</TotalTime>
  <Words>847</Words>
  <Application>Microsoft Office PowerPoint</Application>
  <PresentationFormat>Custom</PresentationFormat>
  <Paragraphs>178</Paragraphs>
  <Slides>20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White</vt:lpstr>
      <vt:lpstr>Worksheet</vt:lpstr>
      <vt:lpstr>Houston’s Future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 Bertinot</dc:creator>
  <cp:lastModifiedBy>Katrina</cp:lastModifiedBy>
  <cp:revision>2294</cp:revision>
  <cp:lastPrinted>2019-10-09T21:43:31Z</cp:lastPrinted>
  <dcterms:modified xsi:type="dcterms:W3CDTF">2019-10-10T13:52:13Z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85d6fa53-3527-4049-8f79-1813ef7dad52</vt:lpwstr>
  </property>
  <property fmtid="{D5CDD505-2E9C-101B-9397-08002B2CF9AE}" pid="3" name="ContentTypeId">
    <vt:lpwstr>0x01010037BCD51D9F17D54E80CAC9F2B1ACF055</vt:lpwstr>
  </property>
</Properties>
</file>