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7" r:id="rId5"/>
    <p:sldId id="397" r:id="rId6"/>
    <p:sldId id="349" r:id="rId7"/>
    <p:sldId id="367" r:id="rId8"/>
    <p:sldId id="366" r:id="rId9"/>
    <p:sldId id="389" r:id="rId10"/>
    <p:sldId id="395" r:id="rId11"/>
    <p:sldId id="368" r:id="rId12"/>
    <p:sldId id="399" r:id="rId13"/>
    <p:sldId id="350" r:id="rId14"/>
    <p:sldId id="385" r:id="rId15"/>
    <p:sldId id="409" r:id="rId16"/>
    <p:sldId id="410" r:id="rId17"/>
    <p:sldId id="411" r:id="rId18"/>
    <p:sldId id="412" r:id="rId19"/>
    <p:sldId id="413" r:id="rId20"/>
    <p:sldId id="414" r:id="rId21"/>
    <p:sldId id="415" r:id="rId22"/>
    <p:sldId id="416" r:id="rId23"/>
    <p:sldId id="417" r:id="rId24"/>
    <p:sldId id="418" r:id="rId25"/>
    <p:sldId id="419" r:id="rId26"/>
    <p:sldId id="421" r:id="rId27"/>
    <p:sldId id="420" r:id="rId28"/>
    <p:sldId id="428" r:id="rId29"/>
    <p:sldId id="422" r:id="rId30"/>
    <p:sldId id="423" r:id="rId31"/>
    <p:sldId id="424" r:id="rId32"/>
    <p:sldId id="425" r:id="rId33"/>
    <p:sldId id="427" r:id="rId34"/>
    <p:sldId id="438" r:id="rId35"/>
    <p:sldId id="430" r:id="rId36"/>
    <p:sldId id="431" r:id="rId37"/>
    <p:sldId id="432" r:id="rId38"/>
    <p:sldId id="433" r:id="rId39"/>
    <p:sldId id="434" r:id="rId40"/>
    <p:sldId id="435" r:id="rId41"/>
    <p:sldId id="436" r:id="rId42"/>
    <p:sldId id="437" r:id="rId43"/>
    <p:sldId id="407" r:id="rId44"/>
    <p:sldId id="408"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F204E-322E-4F4C-92B7-52C9E3402AE6}" v="76" dt="2021-03-03T19:18:30.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gala, Vishu" userId="d16b3faf-5baa-4853-a874-532920a8c019" providerId="ADAL" clId="{267F204E-322E-4F4C-92B7-52C9E3402AE6}"/>
    <pc:docChg chg="undo custSel addSld delSld modSld">
      <pc:chgData name="Lingala, Vishu" userId="d16b3faf-5baa-4853-a874-532920a8c019" providerId="ADAL" clId="{267F204E-322E-4F4C-92B7-52C9E3402AE6}" dt="2021-03-03T19:18:49.851" v="1767" actId="1035"/>
      <pc:docMkLst>
        <pc:docMk/>
      </pc:docMkLst>
      <pc:sldChg chg="modSp mod">
        <pc:chgData name="Lingala, Vishu" userId="d16b3faf-5baa-4853-a874-532920a8c019" providerId="ADAL" clId="{267F204E-322E-4F4C-92B7-52C9E3402AE6}" dt="2021-03-03T19:18:49.851" v="1767" actId="1035"/>
        <pc:sldMkLst>
          <pc:docMk/>
          <pc:sldMk cId="4266100038" sldId="257"/>
        </pc:sldMkLst>
        <pc:spChg chg="mod">
          <ac:chgData name="Lingala, Vishu" userId="d16b3faf-5baa-4853-a874-532920a8c019" providerId="ADAL" clId="{267F204E-322E-4F4C-92B7-52C9E3402AE6}" dt="2021-03-03T19:18:49.851" v="1767" actId="1035"/>
          <ac:spMkLst>
            <pc:docMk/>
            <pc:sldMk cId="4266100038" sldId="257"/>
            <ac:spMk id="5" creationId="{88F4F179-204D-4AEF-B02F-E91C5E430505}"/>
          </ac:spMkLst>
        </pc:spChg>
        <pc:spChg chg="mod">
          <ac:chgData name="Lingala, Vishu" userId="d16b3faf-5baa-4853-a874-532920a8c019" providerId="ADAL" clId="{267F204E-322E-4F4C-92B7-52C9E3402AE6}" dt="2021-03-03T17:26:33.572" v="1720" actId="20577"/>
          <ac:spMkLst>
            <pc:docMk/>
            <pc:sldMk cId="4266100038" sldId="257"/>
            <ac:spMk id="7" creationId="{5F32378B-4616-4F54-A9BA-88AEBFAC4B48}"/>
          </ac:spMkLst>
        </pc:spChg>
      </pc:sldChg>
      <pc:sldChg chg="modTransition">
        <pc:chgData name="Lingala, Vishu" userId="d16b3faf-5baa-4853-a874-532920a8c019" providerId="ADAL" clId="{267F204E-322E-4F4C-92B7-52C9E3402AE6}" dt="2021-03-03T19:18:30.394" v="1762"/>
        <pc:sldMkLst>
          <pc:docMk/>
          <pc:sldMk cId="4270571084" sldId="349"/>
        </pc:sldMkLst>
      </pc:sldChg>
      <pc:sldChg chg="modTransition">
        <pc:chgData name="Lingala, Vishu" userId="d16b3faf-5baa-4853-a874-532920a8c019" providerId="ADAL" clId="{267F204E-322E-4F4C-92B7-52C9E3402AE6}" dt="2021-03-03T19:18:30.394" v="1762"/>
        <pc:sldMkLst>
          <pc:docMk/>
          <pc:sldMk cId="3026268343" sldId="350"/>
        </pc:sldMkLst>
      </pc:sldChg>
      <pc:sldChg chg="modTransition">
        <pc:chgData name="Lingala, Vishu" userId="d16b3faf-5baa-4853-a874-532920a8c019" providerId="ADAL" clId="{267F204E-322E-4F4C-92B7-52C9E3402AE6}" dt="2021-03-03T19:18:30.394" v="1762"/>
        <pc:sldMkLst>
          <pc:docMk/>
          <pc:sldMk cId="4147724181" sldId="366"/>
        </pc:sldMkLst>
      </pc:sldChg>
      <pc:sldChg chg="modTransition">
        <pc:chgData name="Lingala, Vishu" userId="d16b3faf-5baa-4853-a874-532920a8c019" providerId="ADAL" clId="{267F204E-322E-4F4C-92B7-52C9E3402AE6}" dt="2021-03-03T19:18:30.394" v="1762"/>
        <pc:sldMkLst>
          <pc:docMk/>
          <pc:sldMk cId="3922724375" sldId="367"/>
        </pc:sldMkLst>
      </pc:sldChg>
      <pc:sldChg chg="modTransition">
        <pc:chgData name="Lingala, Vishu" userId="d16b3faf-5baa-4853-a874-532920a8c019" providerId="ADAL" clId="{267F204E-322E-4F4C-92B7-52C9E3402AE6}" dt="2021-03-03T19:18:30.394" v="1762"/>
        <pc:sldMkLst>
          <pc:docMk/>
          <pc:sldMk cId="23403616" sldId="368"/>
        </pc:sldMkLst>
      </pc:sldChg>
      <pc:sldChg chg="modTransition">
        <pc:chgData name="Lingala, Vishu" userId="d16b3faf-5baa-4853-a874-532920a8c019" providerId="ADAL" clId="{267F204E-322E-4F4C-92B7-52C9E3402AE6}" dt="2021-03-03T19:18:30.394" v="1762"/>
        <pc:sldMkLst>
          <pc:docMk/>
          <pc:sldMk cId="3561209824" sldId="385"/>
        </pc:sldMkLst>
      </pc:sldChg>
      <pc:sldChg chg="modTransition">
        <pc:chgData name="Lingala, Vishu" userId="d16b3faf-5baa-4853-a874-532920a8c019" providerId="ADAL" clId="{267F204E-322E-4F4C-92B7-52C9E3402AE6}" dt="2021-03-03T19:18:30.394" v="1762"/>
        <pc:sldMkLst>
          <pc:docMk/>
          <pc:sldMk cId="363403367" sldId="389"/>
        </pc:sldMkLst>
      </pc:sldChg>
      <pc:sldChg chg="modTransition">
        <pc:chgData name="Lingala, Vishu" userId="d16b3faf-5baa-4853-a874-532920a8c019" providerId="ADAL" clId="{267F204E-322E-4F4C-92B7-52C9E3402AE6}" dt="2021-03-03T19:18:30.394" v="1762"/>
        <pc:sldMkLst>
          <pc:docMk/>
          <pc:sldMk cId="3757790631" sldId="395"/>
        </pc:sldMkLst>
      </pc:sldChg>
      <pc:sldChg chg="modSp mod">
        <pc:chgData name="Lingala, Vishu" userId="d16b3faf-5baa-4853-a874-532920a8c019" providerId="ADAL" clId="{267F204E-322E-4F4C-92B7-52C9E3402AE6}" dt="2021-03-03T17:26:25.964" v="1715" actId="20577"/>
        <pc:sldMkLst>
          <pc:docMk/>
          <pc:sldMk cId="1028123404" sldId="397"/>
        </pc:sldMkLst>
        <pc:spChg chg="mod">
          <ac:chgData name="Lingala, Vishu" userId="d16b3faf-5baa-4853-a874-532920a8c019" providerId="ADAL" clId="{267F204E-322E-4F4C-92B7-52C9E3402AE6}" dt="2021-03-03T17:26:25.964" v="1715" actId="20577"/>
          <ac:spMkLst>
            <pc:docMk/>
            <pc:sldMk cId="1028123404" sldId="397"/>
            <ac:spMk id="3" creationId="{FDF21672-43D4-4C1A-B397-9A43EA934C4D}"/>
          </ac:spMkLst>
        </pc:spChg>
      </pc:sldChg>
      <pc:sldChg chg="modTransition">
        <pc:chgData name="Lingala, Vishu" userId="d16b3faf-5baa-4853-a874-532920a8c019" providerId="ADAL" clId="{267F204E-322E-4F4C-92B7-52C9E3402AE6}" dt="2021-03-03T19:18:30.394" v="1762"/>
        <pc:sldMkLst>
          <pc:docMk/>
          <pc:sldMk cId="2530312411" sldId="399"/>
        </pc:sldMkLst>
      </pc:sldChg>
      <pc:sldChg chg="modTransition">
        <pc:chgData name="Lingala, Vishu" userId="d16b3faf-5baa-4853-a874-532920a8c019" providerId="ADAL" clId="{267F204E-322E-4F4C-92B7-52C9E3402AE6}" dt="2021-03-03T19:18:30.394" v="1762"/>
        <pc:sldMkLst>
          <pc:docMk/>
          <pc:sldMk cId="3660632667" sldId="409"/>
        </pc:sldMkLst>
      </pc:sldChg>
      <pc:sldChg chg="modSp mod modTransition">
        <pc:chgData name="Lingala, Vishu" userId="d16b3faf-5baa-4853-a874-532920a8c019" providerId="ADAL" clId="{267F204E-322E-4F4C-92B7-52C9E3402AE6}" dt="2021-03-03T19:18:30.394" v="1762"/>
        <pc:sldMkLst>
          <pc:docMk/>
          <pc:sldMk cId="1544836187" sldId="410"/>
        </pc:sldMkLst>
        <pc:graphicFrameChg chg="mod modGraphic">
          <ac:chgData name="Lingala, Vishu" userId="d16b3faf-5baa-4853-a874-532920a8c019" providerId="ADAL" clId="{267F204E-322E-4F4C-92B7-52C9E3402AE6}" dt="2021-03-01T18:37:36.019" v="270"/>
          <ac:graphicFrameMkLst>
            <pc:docMk/>
            <pc:sldMk cId="1544836187" sldId="410"/>
            <ac:graphicFrameMk id="2" creationId="{11484ABB-5119-4D5A-AEAC-D7971C79B30B}"/>
          </ac:graphicFrameMkLst>
        </pc:graphicFrameChg>
      </pc:sldChg>
      <pc:sldChg chg="modTransition">
        <pc:chgData name="Lingala, Vishu" userId="d16b3faf-5baa-4853-a874-532920a8c019" providerId="ADAL" clId="{267F204E-322E-4F4C-92B7-52C9E3402AE6}" dt="2021-03-03T19:18:30.394" v="1762"/>
        <pc:sldMkLst>
          <pc:docMk/>
          <pc:sldMk cId="3924240775" sldId="411"/>
        </pc:sldMkLst>
      </pc:sldChg>
      <pc:sldChg chg="modTransition">
        <pc:chgData name="Lingala, Vishu" userId="d16b3faf-5baa-4853-a874-532920a8c019" providerId="ADAL" clId="{267F204E-322E-4F4C-92B7-52C9E3402AE6}" dt="2021-03-03T19:18:30.394" v="1762"/>
        <pc:sldMkLst>
          <pc:docMk/>
          <pc:sldMk cId="594210143" sldId="412"/>
        </pc:sldMkLst>
      </pc:sldChg>
      <pc:sldChg chg="modTransition">
        <pc:chgData name="Lingala, Vishu" userId="d16b3faf-5baa-4853-a874-532920a8c019" providerId="ADAL" clId="{267F204E-322E-4F4C-92B7-52C9E3402AE6}" dt="2021-03-03T19:18:30.394" v="1762"/>
        <pc:sldMkLst>
          <pc:docMk/>
          <pc:sldMk cId="614206254" sldId="413"/>
        </pc:sldMkLst>
      </pc:sldChg>
      <pc:sldChg chg="modTransition">
        <pc:chgData name="Lingala, Vishu" userId="d16b3faf-5baa-4853-a874-532920a8c019" providerId="ADAL" clId="{267F204E-322E-4F4C-92B7-52C9E3402AE6}" dt="2021-03-03T19:18:30.394" v="1762"/>
        <pc:sldMkLst>
          <pc:docMk/>
          <pc:sldMk cId="2460656512" sldId="414"/>
        </pc:sldMkLst>
      </pc:sldChg>
      <pc:sldChg chg="modTransition">
        <pc:chgData name="Lingala, Vishu" userId="d16b3faf-5baa-4853-a874-532920a8c019" providerId="ADAL" clId="{267F204E-322E-4F4C-92B7-52C9E3402AE6}" dt="2021-03-03T19:18:30.394" v="1762"/>
        <pc:sldMkLst>
          <pc:docMk/>
          <pc:sldMk cId="2710542651" sldId="415"/>
        </pc:sldMkLst>
      </pc:sldChg>
      <pc:sldChg chg="modTransition">
        <pc:chgData name="Lingala, Vishu" userId="d16b3faf-5baa-4853-a874-532920a8c019" providerId="ADAL" clId="{267F204E-322E-4F4C-92B7-52C9E3402AE6}" dt="2021-03-03T19:18:30.394" v="1762"/>
        <pc:sldMkLst>
          <pc:docMk/>
          <pc:sldMk cId="419488537" sldId="416"/>
        </pc:sldMkLst>
      </pc:sldChg>
      <pc:sldChg chg="modTransition">
        <pc:chgData name="Lingala, Vishu" userId="d16b3faf-5baa-4853-a874-532920a8c019" providerId="ADAL" clId="{267F204E-322E-4F4C-92B7-52C9E3402AE6}" dt="2021-03-03T19:18:30.394" v="1762"/>
        <pc:sldMkLst>
          <pc:docMk/>
          <pc:sldMk cId="4095559338" sldId="417"/>
        </pc:sldMkLst>
      </pc:sldChg>
      <pc:sldChg chg="modTransition">
        <pc:chgData name="Lingala, Vishu" userId="d16b3faf-5baa-4853-a874-532920a8c019" providerId="ADAL" clId="{267F204E-322E-4F4C-92B7-52C9E3402AE6}" dt="2021-03-03T19:18:30.394" v="1762"/>
        <pc:sldMkLst>
          <pc:docMk/>
          <pc:sldMk cId="1047703793" sldId="418"/>
        </pc:sldMkLst>
      </pc:sldChg>
      <pc:sldChg chg="modTransition">
        <pc:chgData name="Lingala, Vishu" userId="d16b3faf-5baa-4853-a874-532920a8c019" providerId="ADAL" clId="{267F204E-322E-4F4C-92B7-52C9E3402AE6}" dt="2021-03-03T19:18:30.394" v="1762"/>
        <pc:sldMkLst>
          <pc:docMk/>
          <pc:sldMk cId="509795540" sldId="419"/>
        </pc:sldMkLst>
      </pc:sldChg>
      <pc:sldChg chg="modSp mod">
        <pc:chgData name="Lingala, Vishu" userId="d16b3faf-5baa-4853-a874-532920a8c019" providerId="ADAL" clId="{267F204E-322E-4F4C-92B7-52C9E3402AE6}" dt="2021-03-03T15:39:12.125" v="1631" actId="20577"/>
        <pc:sldMkLst>
          <pc:docMk/>
          <pc:sldMk cId="2371961180" sldId="420"/>
        </pc:sldMkLst>
        <pc:graphicFrameChg chg="modGraphic">
          <ac:chgData name="Lingala, Vishu" userId="d16b3faf-5baa-4853-a874-532920a8c019" providerId="ADAL" clId="{267F204E-322E-4F4C-92B7-52C9E3402AE6}" dt="2021-03-03T15:39:12.125" v="1631" actId="20577"/>
          <ac:graphicFrameMkLst>
            <pc:docMk/>
            <pc:sldMk cId="2371961180" sldId="420"/>
            <ac:graphicFrameMk id="2" creationId="{AB3DB35F-4DC4-4D45-8B5B-021371964BCE}"/>
          </ac:graphicFrameMkLst>
        </pc:graphicFrameChg>
      </pc:sldChg>
      <pc:sldChg chg="modSp mod">
        <pc:chgData name="Lingala, Vishu" userId="d16b3faf-5baa-4853-a874-532920a8c019" providerId="ADAL" clId="{267F204E-322E-4F4C-92B7-52C9E3402AE6}" dt="2021-03-03T18:13:50.903" v="1751" actId="6549"/>
        <pc:sldMkLst>
          <pc:docMk/>
          <pc:sldMk cId="3408381453" sldId="421"/>
        </pc:sldMkLst>
        <pc:graphicFrameChg chg="mod modGraphic">
          <ac:chgData name="Lingala, Vishu" userId="d16b3faf-5baa-4853-a874-532920a8c019" providerId="ADAL" clId="{267F204E-322E-4F4C-92B7-52C9E3402AE6}" dt="2021-03-03T18:13:50.903" v="1751" actId="6549"/>
          <ac:graphicFrameMkLst>
            <pc:docMk/>
            <pc:sldMk cId="3408381453" sldId="421"/>
            <ac:graphicFrameMk id="3" creationId="{DA85E676-5EEE-485C-A8B8-677EB0E499A5}"/>
          </ac:graphicFrameMkLst>
        </pc:graphicFrameChg>
      </pc:sldChg>
      <pc:sldChg chg="modSp mod">
        <pc:chgData name="Lingala, Vishu" userId="d16b3faf-5baa-4853-a874-532920a8c019" providerId="ADAL" clId="{267F204E-322E-4F4C-92B7-52C9E3402AE6}" dt="2021-03-03T15:48:55.852" v="1658" actId="20577"/>
        <pc:sldMkLst>
          <pc:docMk/>
          <pc:sldMk cId="2740641853" sldId="422"/>
        </pc:sldMkLst>
        <pc:graphicFrameChg chg="modGraphic">
          <ac:chgData name="Lingala, Vishu" userId="d16b3faf-5baa-4853-a874-532920a8c019" providerId="ADAL" clId="{267F204E-322E-4F4C-92B7-52C9E3402AE6}" dt="2021-03-03T15:48:55.852" v="1658" actId="20577"/>
          <ac:graphicFrameMkLst>
            <pc:docMk/>
            <pc:sldMk cId="2740641853" sldId="422"/>
            <ac:graphicFrameMk id="2" creationId="{26184BE9-F824-4289-9D51-7228972739E3}"/>
          </ac:graphicFrameMkLst>
        </pc:graphicFrameChg>
      </pc:sldChg>
      <pc:sldChg chg="modSp mod">
        <pc:chgData name="Lingala, Vishu" userId="d16b3faf-5baa-4853-a874-532920a8c019" providerId="ADAL" clId="{267F204E-322E-4F4C-92B7-52C9E3402AE6}" dt="2021-03-03T15:50:09.484" v="1660" actId="20577"/>
        <pc:sldMkLst>
          <pc:docMk/>
          <pc:sldMk cId="2411149873" sldId="423"/>
        </pc:sldMkLst>
        <pc:spChg chg="mod">
          <ac:chgData name="Lingala, Vishu" userId="d16b3faf-5baa-4853-a874-532920a8c019" providerId="ADAL" clId="{267F204E-322E-4F4C-92B7-52C9E3402AE6}" dt="2021-03-03T15:50:09.484" v="1660" actId="20577"/>
          <ac:spMkLst>
            <pc:docMk/>
            <pc:sldMk cId="2411149873" sldId="423"/>
            <ac:spMk id="4" creationId="{47AE1D26-A9EB-411A-96F1-3252772E9293}"/>
          </ac:spMkLst>
        </pc:spChg>
      </pc:sldChg>
      <pc:sldChg chg="addSp delSp modSp mod">
        <pc:chgData name="Lingala, Vishu" userId="d16b3faf-5baa-4853-a874-532920a8c019" providerId="ADAL" clId="{267F204E-322E-4F4C-92B7-52C9E3402AE6}" dt="2021-03-03T15:55:45.775" v="1665" actId="6549"/>
        <pc:sldMkLst>
          <pc:docMk/>
          <pc:sldMk cId="3076542167" sldId="425"/>
        </pc:sldMkLst>
        <pc:spChg chg="add del mod">
          <ac:chgData name="Lingala, Vishu" userId="d16b3faf-5baa-4853-a874-532920a8c019" providerId="ADAL" clId="{267F204E-322E-4F4C-92B7-52C9E3402AE6}" dt="2021-03-03T15:55:33.055" v="1663" actId="478"/>
          <ac:spMkLst>
            <pc:docMk/>
            <pc:sldMk cId="3076542167" sldId="425"/>
            <ac:spMk id="5" creationId="{3980A496-C744-4BE7-8568-379182698B16}"/>
          </ac:spMkLst>
        </pc:spChg>
        <pc:spChg chg="del mod">
          <ac:chgData name="Lingala, Vishu" userId="d16b3faf-5baa-4853-a874-532920a8c019" providerId="ADAL" clId="{267F204E-322E-4F4C-92B7-52C9E3402AE6}" dt="2021-03-03T15:55:27.997" v="1662" actId="478"/>
          <ac:spMkLst>
            <pc:docMk/>
            <pc:sldMk cId="3076542167" sldId="425"/>
            <ac:spMk id="6" creationId="{6B857A2B-38F7-4ACE-823E-EFEE7A5AEF7D}"/>
          </ac:spMkLst>
        </pc:spChg>
        <pc:graphicFrameChg chg="modGraphic">
          <ac:chgData name="Lingala, Vishu" userId="d16b3faf-5baa-4853-a874-532920a8c019" providerId="ADAL" clId="{267F204E-322E-4F4C-92B7-52C9E3402AE6}" dt="2021-03-03T15:55:45.775" v="1665" actId="6549"/>
          <ac:graphicFrameMkLst>
            <pc:docMk/>
            <pc:sldMk cId="3076542167" sldId="425"/>
            <ac:graphicFrameMk id="2" creationId="{AF4DB854-0405-4086-80E8-8E04C88A24EC}"/>
          </ac:graphicFrameMkLst>
        </pc:graphicFrameChg>
      </pc:sldChg>
      <pc:sldChg chg="del">
        <pc:chgData name="Lingala, Vishu" userId="d16b3faf-5baa-4853-a874-532920a8c019" providerId="ADAL" clId="{267F204E-322E-4F4C-92B7-52C9E3402AE6}" dt="2021-03-03T16:00:37.099" v="1666" actId="47"/>
        <pc:sldMkLst>
          <pc:docMk/>
          <pc:sldMk cId="86932023" sldId="426"/>
        </pc:sldMkLst>
      </pc:sldChg>
      <pc:sldChg chg="addSp delSp modSp mod">
        <pc:chgData name="Lingala, Vishu" userId="d16b3faf-5baa-4853-a874-532920a8c019" providerId="ADAL" clId="{267F204E-322E-4F4C-92B7-52C9E3402AE6}" dt="2021-03-03T18:37:33.745" v="1761" actId="6549"/>
        <pc:sldMkLst>
          <pc:docMk/>
          <pc:sldMk cId="312058234" sldId="427"/>
        </pc:sldMkLst>
        <pc:spChg chg="add del mod">
          <ac:chgData name="Lingala, Vishu" userId="d16b3faf-5baa-4853-a874-532920a8c019" providerId="ADAL" clId="{267F204E-322E-4F4C-92B7-52C9E3402AE6}" dt="2021-03-02T21:24:24.037" v="319" actId="478"/>
          <ac:spMkLst>
            <pc:docMk/>
            <pc:sldMk cId="312058234" sldId="427"/>
            <ac:spMk id="2" creationId="{445DA21E-5C8E-461E-8407-7D1AD6959EF2}"/>
          </ac:spMkLst>
        </pc:spChg>
        <pc:spChg chg="del mod">
          <ac:chgData name="Lingala, Vishu" userId="d16b3faf-5baa-4853-a874-532920a8c019" providerId="ADAL" clId="{267F204E-322E-4F4C-92B7-52C9E3402AE6}" dt="2021-03-02T21:24:46.116" v="321" actId="478"/>
          <ac:spMkLst>
            <pc:docMk/>
            <pc:sldMk cId="312058234" sldId="427"/>
            <ac:spMk id="6" creationId="{6B857A2B-38F7-4ACE-823E-EFEE7A5AEF7D}"/>
          </ac:spMkLst>
        </pc:spChg>
        <pc:graphicFrameChg chg="add mod modGraphic">
          <ac:chgData name="Lingala, Vishu" userId="d16b3faf-5baa-4853-a874-532920a8c019" providerId="ADAL" clId="{267F204E-322E-4F4C-92B7-52C9E3402AE6}" dt="2021-03-03T18:37:33.745" v="1761" actId="6549"/>
          <ac:graphicFrameMkLst>
            <pc:docMk/>
            <pc:sldMk cId="312058234" sldId="427"/>
            <ac:graphicFrameMk id="5" creationId="{5D78F80F-EC18-4C9E-94F8-C18493C6039E}"/>
          </ac:graphicFrameMkLst>
        </pc:graphicFrameChg>
      </pc:sldChg>
      <pc:sldChg chg="modSp add mod">
        <pc:chgData name="Lingala, Vishu" userId="d16b3faf-5baa-4853-a874-532920a8c019" providerId="ADAL" clId="{267F204E-322E-4F4C-92B7-52C9E3402AE6}" dt="2021-03-03T18:24:03.432" v="1760" actId="20577"/>
        <pc:sldMkLst>
          <pc:docMk/>
          <pc:sldMk cId="775847567" sldId="428"/>
        </pc:sldMkLst>
        <pc:graphicFrameChg chg="mod modGraphic">
          <ac:chgData name="Lingala, Vishu" userId="d16b3faf-5baa-4853-a874-532920a8c019" providerId="ADAL" clId="{267F204E-322E-4F4C-92B7-52C9E3402AE6}" dt="2021-03-03T18:24:03.432" v="1760" actId="20577"/>
          <ac:graphicFrameMkLst>
            <pc:docMk/>
            <pc:sldMk cId="775847567" sldId="428"/>
            <ac:graphicFrameMk id="2" creationId="{AB3DB35F-4DC4-4D45-8B5B-021371964BCE}"/>
          </ac:graphicFrameMkLst>
        </pc:graphicFrameChg>
      </pc:sldChg>
      <pc:sldChg chg="modSp add del mod">
        <pc:chgData name="Lingala, Vishu" userId="d16b3faf-5baa-4853-a874-532920a8c019" providerId="ADAL" clId="{267F204E-322E-4F4C-92B7-52C9E3402AE6}" dt="2021-03-03T16:09:08.550" v="1688" actId="47"/>
        <pc:sldMkLst>
          <pc:docMk/>
          <pc:sldMk cId="3032695000" sldId="429"/>
        </pc:sldMkLst>
        <pc:spChg chg="mod">
          <ac:chgData name="Lingala, Vishu" userId="d16b3faf-5baa-4853-a874-532920a8c019" providerId="ADAL" clId="{267F204E-322E-4F4C-92B7-52C9E3402AE6}" dt="2021-03-02T21:32:05.785" v="604" actId="20577"/>
          <ac:spMkLst>
            <pc:docMk/>
            <pc:sldMk cId="3032695000" sldId="429"/>
            <ac:spMk id="4" creationId="{47AE1D26-A9EB-411A-96F1-3252772E9293}"/>
          </ac:spMkLst>
        </pc:spChg>
        <pc:graphicFrameChg chg="mod modGraphic">
          <ac:chgData name="Lingala, Vishu" userId="d16b3faf-5baa-4853-a874-532920a8c019" providerId="ADAL" clId="{267F204E-322E-4F4C-92B7-52C9E3402AE6}" dt="2021-03-02T21:35:20.244" v="653" actId="2165"/>
          <ac:graphicFrameMkLst>
            <pc:docMk/>
            <pc:sldMk cId="3032695000" sldId="429"/>
            <ac:graphicFrameMk id="5" creationId="{5D78F80F-EC18-4C9E-94F8-C18493C6039E}"/>
          </ac:graphicFrameMkLst>
        </pc:graphicFrameChg>
      </pc:sldChg>
      <pc:sldChg chg="modSp add mod">
        <pc:chgData name="Lingala, Vishu" userId="d16b3faf-5baa-4853-a874-532920a8c019" providerId="ADAL" clId="{267F204E-322E-4F4C-92B7-52C9E3402AE6}" dt="2021-03-02T21:36:07.705" v="678" actId="20577"/>
        <pc:sldMkLst>
          <pc:docMk/>
          <pc:sldMk cId="1655132790" sldId="430"/>
        </pc:sldMkLst>
        <pc:spChg chg="mod">
          <ac:chgData name="Lingala, Vishu" userId="d16b3faf-5baa-4853-a874-532920a8c019" providerId="ADAL" clId="{267F204E-322E-4F4C-92B7-52C9E3402AE6}" dt="2021-03-02T21:36:07.705" v="678" actId="20577"/>
          <ac:spMkLst>
            <pc:docMk/>
            <pc:sldMk cId="1655132790" sldId="430"/>
            <ac:spMk id="4" creationId="{47AE1D26-A9EB-411A-96F1-3252772E9293}"/>
          </ac:spMkLst>
        </pc:spChg>
      </pc:sldChg>
      <pc:sldChg chg="addSp modSp add mod">
        <pc:chgData name="Lingala, Vishu" userId="d16b3faf-5baa-4853-a874-532920a8c019" providerId="ADAL" clId="{267F204E-322E-4F4C-92B7-52C9E3402AE6}" dt="2021-03-02T21:39:47.975" v="690"/>
        <pc:sldMkLst>
          <pc:docMk/>
          <pc:sldMk cId="3626904846" sldId="431"/>
        </pc:sldMkLst>
        <pc:graphicFrameChg chg="mod modGraphic">
          <ac:chgData name="Lingala, Vishu" userId="d16b3faf-5baa-4853-a874-532920a8c019" providerId="ADAL" clId="{267F204E-322E-4F4C-92B7-52C9E3402AE6}" dt="2021-03-02T21:36:55.949" v="682" actId="2165"/>
          <ac:graphicFrameMkLst>
            <pc:docMk/>
            <pc:sldMk cId="3626904846" sldId="431"/>
            <ac:graphicFrameMk id="5" creationId="{5D78F80F-EC18-4C9E-94F8-C18493C6039E}"/>
          </ac:graphicFrameMkLst>
        </pc:graphicFrameChg>
        <pc:graphicFrameChg chg="add mod modGraphic">
          <ac:chgData name="Lingala, Vishu" userId="d16b3faf-5baa-4853-a874-532920a8c019" providerId="ADAL" clId="{267F204E-322E-4F4C-92B7-52C9E3402AE6}" dt="2021-03-02T21:39:47.975" v="690"/>
          <ac:graphicFrameMkLst>
            <pc:docMk/>
            <pc:sldMk cId="3626904846" sldId="431"/>
            <ac:graphicFrameMk id="6" creationId="{26492875-5784-43AF-9DB4-596651D1E2AC}"/>
          </ac:graphicFrameMkLst>
        </pc:graphicFrameChg>
      </pc:sldChg>
      <pc:sldChg chg="addSp delSp modSp add mod">
        <pc:chgData name="Lingala, Vishu" userId="d16b3faf-5baa-4853-a874-532920a8c019" providerId="ADAL" clId="{267F204E-322E-4F4C-92B7-52C9E3402AE6}" dt="2021-03-03T16:14:51.583" v="1690"/>
        <pc:sldMkLst>
          <pc:docMk/>
          <pc:sldMk cId="1864921373" sldId="432"/>
        </pc:sldMkLst>
        <pc:spChg chg="add del mod">
          <ac:chgData name="Lingala, Vishu" userId="d16b3faf-5baa-4853-a874-532920a8c019" providerId="ADAL" clId="{267F204E-322E-4F4C-92B7-52C9E3402AE6}" dt="2021-03-02T21:46:12.020" v="703"/>
          <ac:spMkLst>
            <pc:docMk/>
            <pc:sldMk cId="1864921373" sldId="432"/>
            <ac:spMk id="2" creationId="{A4427381-2009-4058-929A-C111635AA746}"/>
          </ac:spMkLst>
        </pc:spChg>
        <pc:graphicFrameChg chg="del mod modGraphic">
          <ac:chgData name="Lingala, Vishu" userId="d16b3faf-5baa-4853-a874-532920a8c019" providerId="ADAL" clId="{267F204E-322E-4F4C-92B7-52C9E3402AE6}" dt="2021-03-03T13:42:19.936" v="1541" actId="478"/>
          <ac:graphicFrameMkLst>
            <pc:docMk/>
            <pc:sldMk cId="1864921373" sldId="432"/>
            <ac:graphicFrameMk id="5" creationId="{5D78F80F-EC18-4C9E-94F8-C18493C6039E}"/>
          </ac:graphicFrameMkLst>
        </pc:graphicFrameChg>
        <pc:graphicFrameChg chg="add del mod modGraphic">
          <ac:chgData name="Lingala, Vishu" userId="d16b3faf-5baa-4853-a874-532920a8c019" providerId="ADAL" clId="{267F204E-322E-4F4C-92B7-52C9E3402AE6}" dt="2021-03-03T16:14:13.762" v="1689" actId="478"/>
          <ac:graphicFrameMkLst>
            <pc:docMk/>
            <pc:sldMk cId="1864921373" sldId="432"/>
            <ac:graphicFrameMk id="6" creationId="{3A90F295-21C4-4F32-9BA2-AD3EE8ED6242}"/>
          </ac:graphicFrameMkLst>
        </pc:graphicFrameChg>
        <pc:graphicFrameChg chg="add mod">
          <ac:chgData name="Lingala, Vishu" userId="d16b3faf-5baa-4853-a874-532920a8c019" providerId="ADAL" clId="{267F204E-322E-4F4C-92B7-52C9E3402AE6}" dt="2021-03-03T16:14:51.583" v="1690"/>
          <ac:graphicFrameMkLst>
            <pc:docMk/>
            <pc:sldMk cId="1864921373" sldId="432"/>
            <ac:graphicFrameMk id="7" creationId="{5D648ADE-C4A2-410D-B3D7-E42DD70ABBA9}"/>
          </ac:graphicFrameMkLst>
        </pc:graphicFrameChg>
      </pc:sldChg>
      <pc:sldChg chg="modSp add mod">
        <pc:chgData name="Lingala, Vishu" userId="d16b3faf-5baa-4853-a874-532920a8c019" providerId="ADAL" clId="{267F204E-322E-4F4C-92B7-52C9E3402AE6}" dt="2021-03-03T16:18:07.392" v="1703" actId="20577"/>
        <pc:sldMkLst>
          <pc:docMk/>
          <pc:sldMk cId="1496771" sldId="433"/>
        </pc:sldMkLst>
        <pc:graphicFrameChg chg="mod modGraphic">
          <ac:chgData name="Lingala, Vishu" userId="d16b3faf-5baa-4853-a874-532920a8c019" providerId="ADAL" clId="{267F204E-322E-4F4C-92B7-52C9E3402AE6}" dt="2021-03-03T16:18:07.392" v="1703" actId="20577"/>
          <ac:graphicFrameMkLst>
            <pc:docMk/>
            <pc:sldMk cId="1496771" sldId="433"/>
            <ac:graphicFrameMk id="5" creationId="{5D78F80F-EC18-4C9E-94F8-C18493C6039E}"/>
          </ac:graphicFrameMkLst>
        </pc:graphicFrameChg>
      </pc:sldChg>
      <pc:sldChg chg="addSp modSp add mod">
        <pc:chgData name="Lingala, Vishu" userId="d16b3faf-5baa-4853-a874-532920a8c019" providerId="ADAL" clId="{267F204E-322E-4F4C-92B7-52C9E3402AE6}" dt="2021-03-02T21:58:29.712" v="928" actId="20577"/>
        <pc:sldMkLst>
          <pc:docMk/>
          <pc:sldMk cId="3623139303" sldId="434"/>
        </pc:sldMkLst>
        <pc:spChg chg="mod">
          <ac:chgData name="Lingala, Vishu" userId="d16b3faf-5baa-4853-a874-532920a8c019" providerId="ADAL" clId="{267F204E-322E-4F4C-92B7-52C9E3402AE6}" dt="2021-03-02T21:48:36.567" v="712" actId="6549"/>
          <ac:spMkLst>
            <pc:docMk/>
            <pc:sldMk cId="3623139303" sldId="434"/>
            <ac:spMk id="4" creationId="{47AE1D26-A9EB-411A-96F1-3252772E9293}"/>
          </ac:spMkLst>
        </pc:spChg>
        <pc:graphicFrameChg chg="mod modGraphic">
          <ac:chgData name="Lingala, Vishu" userId="d16b3faf-5baa-4853-a874-532920a8c019" providerId="ADAL" clId="{267F204E-322E-4F4C-92B7-52C9E3402AE6}" dt="2021-03-02T21:50:36.930" v="767" actId="14100"/>
          <ac:graphicFrameMkLst>
            <pc:docMk/>
            <pc:sldMk cId="3623139303" sldId="434"/>
            <ac:graphicFrameMk id="5" creationId="{5D78F80F-EC18-4C9E-94F8-C18493C6039E}"/>
          </ac:graphicFrameMkLst>
        </pc:graphicFrameChg>
        <pc:graphicFrameChg chg="mod modGraphic">
          <ac:chgData name="Lingala, Vishu" userId="d16b3faf-5baa-4853-a874-532920a8c019" providerId="ADAL" clId="{267F204E-322E-4F4C-92B7-52C9E3402AE6}" dt="2021-03-02T21:57:35.355" v="835"/>
          <ac:graphicFrameMkLst>
            <pc:docMk/>
            <pc:sldMk cId="3623139303" sldId="434"/>
            <ac:graphicFrameMk id="6" creationId="{26492875-5784-43AF-9DB4-596651D1E2AC}"/>
          </ac:graphicFrameMkLst>
        </pc:graphicFrameChg>
        <pc:graphicFrameChg chg="add mod modGraphic">
          <ac:chgData name="Lingala, Vishu" userId="d16b3faf-5baa-4853-a874-532920a8c019" providerId="ADAL" clId="{267F204E-322E-4F4C-92B7-52C9E3402AE6}" dt="2021-03-02T21:58:29.712" v="928" actId="20577"/>
          <ac:graphicFrameMkLst>
            <pc:docMk/>
            <pc:sldMk cId="3623139303" sldId="434"/>
            <ac:graphicFrameMk id="7" creationId="{50DAB776-779E-4AA3-8540-DEA76407B51F}"/>
          </ac:graphicFrameMkLst>
        </pc:graphicFrameChg>
      </pc:sldChg>
      <pc:sldChg chg="modSp add mod">
        <pc:chgData name="Lingala, Vishu" userId="d16b3faf-5baa-4853-a874-532920a8c019" providerId="ADAL" clId="{267F204E-322E-4F4C-92B7-52C9E3402AE6}" dt="2021-03-03T16:21:06.075" v="1704" actId="14734"/>
        <pc:sldMkLst>
          <pc:docMk/>
          <pc:sldMk cId="1812040498" sldId="435"/>
        </pc:sldMkLst>
        <pc:spChg chg="mod">
          <ac:chgData name="Lingala, Vishu" userId="d16b3faf-5baa-4853-a874-532920a8c019" providerId="ADAL" clId="{267F204E-322E-4F4C-92B7-52C9E3402AE6}" dt="2021-03-02T21:54:56.537" v="779" actId="20577"/>
          <ac:spMkLst>
            <pc:docMk/>
            <pc:sldMk cId="1812040498" sldId="435"/>
            <ac:spMk id="4" creationId="{47AE1D26-A9EB-411A-96F1-3252772E9293}"/>
          </ac:spMkLst>
        </pc:spChg>
        <pc:graphicFrameChg chg="mod modGraphic">
          <ac:chgData name="Lingala, Vishu" userId="d16b3faf-5baa-4853-a874-532920a8c019" providerId="ADAL" clId="{267F204E-322E-4F4C-92B7-52C9E3402AE6}" dt="2021-03-02T21:56:36.304" v="829" actId="20577"/>
          <ac:graphicFrameMkLst>
            <pc:docMk/>
            <pc:sldMk cId="1812040498" sldId="435"/>
            <ac:graphicFrameMk id="5" creationId="{5D78F80F-EC18-4C9E-94F8-C18493C6039E}"/>
          </ac:graphicFrameMkLst>
        </pc:graphicFrameChg>
        <pc:graphicFrameChg chg="modGraphic">
          <ac:chgData name="Lingala, Vishu" userId="d16b3faf-5baa-4853-a874-532920a8c019" providerId="ADAL" clId="{267F204E-322E-4F4C-92B7-52C9E3402AE6}" dt="2021-03-03T16:21:06.075" v="1704" actId="14734"/>
          <ac:graphicFrameMkLst>
            <pc:docMk/>
            <pc:sldMk cId="1812040498" sldId="435"/>
            <ac:graphicFrameMk id="6" creationId="{26492875-5784-43AF-9DB4-596651D1E2AC}"/>
          </ac:graphicFrameMkLst>
        </pc:graphicFrameChg>
      </pc:sldChg>
      <pc:sldChg chg="addSp delSp modSp add mod">
        <pc:chgData name="Lingala, Vishu" userId="d16b3faf-5baa-4853-a874-532920a8c019" providerId="ADAL" clId="{267F204E-322E-4F4C-92B7-52C9E3402AE6}" dt="2021-03-03T16:23:17.979" v="1705" actId="20577"/>
        <pc:sldMkLst>
          <pc:docMk/>
          <pc:sldMk cId="3402040854" sldId="436"/>
        </pc:sldMkLst>
        <pc:spChg chg="mod">
          <ac:chgData name="Lingala, Vishu" userId="d16b3faf-5baa-4853-a874-532920a8c019" providerId="ADAL" clId="{267F204E-322E-4F4C-92B7-52C9E3402AE6}" dt="2021-03-02T22:00:03.168" v="984" actId="20577"/>
          <ac:spMkLst>
            <pc:docMk/>
            <pc:sldMk cId="3402040854" sldId="436"/>
            <ac:spMk id="4" creationId="{47AE1D26-A9EB-411A-96F1-3252772E9293}"/>
          </ac:spMkLst>
        </pc:spChg>
        <pc:graphicFrameChg chg="mod modGraphic">
          <ac:chgData name="Lingala, Vishu" userId="d16b3faf-5baa-4853-a874-532920a8c019" providerId="ADAL" clId="{267F204E-322E-4F4C-92B7-52C9E3402AE6}" dt="2021-03-02T21:59:55.975" v="983" actId="20577"/>
          <ac:graphicFrameMkLst>
            <pc:docMk/>
            <pc:sldMk cId="3402040854" sldId="436"/>
            <ac:graphicFrameMk id="5" creationId="{5D78F80F-EC18-4C9E-94F8-C18493C6039E}"/>
          </ac:graphicFrameMkLst>
        </pc:graphicFrameChg>
        <pc:graphicFrameChg chg="del mod">
          <ac:chgData name="Lingala, Vishu" userId="d16b3faf-5baa-4853-a874-532920a8c019" providerId="ADAL" clId="{267F204E-322E-4F4C-92B7-52C9E3402AE6}" dt="2021-03-02T22:00:13.783" v="985" actId="478"/>
          <ac:graphicFrameMkLst>
            <pc:docMk/>
            <pc:sldMk cId="3402040854" sldId="436"/>
            <ac:graphicFrameMk id="6" creationId="{26492875-5784-43AF-9DB4-596651D1E2AC}"/>
          </ac:graphicFrameMkLst>
        </pc:graphicFrameChg>
        <pc:graphicFrameChg chg="add mod modGraphic">
          <ac:chgData name="Lingala, Vishu" userId="d16b3faf-5baa-4853-a874-532920a8c019" providerId="ADAL" clId="{267F204E-322E-4F4C-92B7-52C9E3402AE6}" dt="2021-03-03T16:23:17.979" v="1705" actId="20577"/>
          <ac:graphicFrameMkLst>
            <pc:docMk/>
            <pc:sldMk cId="3402040854" sldId="436"/>
            <ac:graphicFrameMk id="7" creationId="{294D1E69-4F57-42BE-A11C-51FC31B5AAFF}"/>
          </ac:graphicFrameMkLst>
        </pc:graphicFrameChg>
      </pc:sldChg>
      <pc:sldChg chg="addSp delSp modSp add mod">
        <pc:chgData name="Lingala, Vishu" userId="d16b3faf-5baa-4853-a874-532920a8c019" providerId="ADAL" clId="{267F204E-322E-4F4C-92B7-52C9E3402AE6}" dt="2021-03-02T23:12:36.294" v="1362" actId="2165"/>
        <pc:sldMkLst>
          <pc:docMk/>
          <pc:sldMk cId="3173904321" sldId="437"/>
        </pc:sldMkLst>
        <pc:spChg chg="add del mod">
          <ac:chgData name="Lingala, Vishu" userId="d16b3faf-5baa-4853-a874-532920a8c019" providerId="ADAL" clId="{267F204E-322E-4F4C-92B7-52C9E3402AE6}" dt="2021-03-02T23:08:11.127" v="1041" actId="478"/>
          <ac:spMkLst>
            <pc:docMk/>
            <pc:sldMk cId="3173904321" sldId="437"/>
            <ac:spMk id="2" creationId="{30772CD4-A713-4E07-A879-987B60FF0CCF}"/>
          </ac:spMkLst>
        </pc:spChg>
        <pc:spChg chg="mod">
          <ac:chgData name="Lingala, Vishu" userId="d16b3faf-5baa-4853-a874-532920a8c019" providerId="ADAL" clId="{267F204E-322E-4F4C-92B7-52C9E3402AE6}" dt="2021-03-02T23:07:07.289" v="993" actId="20577"/>
          <ac:spMkLst>
            <pc:docMk/>
            <pc:sldMk cId="3173904321" sldId="437"/>
            <ac:spMk id="4" creationId="{47AE1D26-A9EB-411A-96F1-3252772E9293}"/>
          </ac:spMkLst>
        </pc:spChg>
        <pc:graphicFrameChg chg="mod modGraphic">
          <ac:chgData name="Lingala, Vishu" userId="d16b3faf-5baa-4853-a874-532920a8c019" providerId="ADAL" clId="{267F204E-322E-4F4C-92B7-52C9E3402AE6}" dt="2021-03-02T23:08:14.981" v="1042" actId="313"/>
          <ac:graphicFrameMkLst>
            <pc:docMk/>
            <pc:sldMk cId="3173904321" sldId="437"/>
            <ac:graphicFrameMk id="5" creationId="{5D78F80F-EC18-4C9E-94F8-C18493C6039E}"/>
          </ac:graphicFrameMkLst>
        </pc:graphicFrameChg>
        <pc:graphicFrameChg chg="add mod modGraphic">
          <ac:chgData name="Lingala, Vishu" userId="d16b3faf-5baa-4853-a874-532920a8c019" providerId="ADAL" clId="{267F204E-322E-4F4C-92B7-52C9E3402AE6}" dt="2021-03-02T23:09:35.445" v="1115" actId="20577"/>
          <ac:graphicFrameMkLst>
            <pc:docMk/>
            <pc:sldMk cId="3173904321" sldId="437"/>
            <ac:graphicFrameMk id="6" creationId="{8B8B278D-10FA-4B6D-9B82-8F3965330457}"/>
          </ac:graphicFrameMkLst>
        </pc:graphicFrameChg>
        <pc:graphicFrameChg chg="add del mod modGraphic">
          <ac:chgData name="Lingala, Vishu" userId="d16b3faf-5baa-4853-a874-532920a8c019" providerId="ADAL" clId="{267F204E-322E-4F4C-92B7-52C9E3402AE6}" dt="2021-03-02T23:12:36.294" v="1362" actId="2165"/>
          <ac:graphicFrameMkLst>
            <pc:docMk/>
            <pc:sldMk cId="3173904321" sldId="437"/>
            <ac:graphicFrameMk id="7" creationId="{B0969B0E-997F-475A-A361-3BDEF663D806}"/>
          </ac:graphicFrameMkLst>
        </pc:graphicFrameChg>
      </pc:sldChg>
      <pc:sldChg chg="addSp delSp modSp add mod">
        <pc:chgData name="Lingala, Vishu" userId="d16b3faf-5baa-4853-a874-532920a8c019" providerId="ADAL" clId="{267F204E-322E-4F4C-92B7-52C9E3402AE6}" dt="2021-03-03T16:08:39.597" v="1687" actId="1076"/>
        <pc:sldMkLst>
          <pc:docMk/>
          <pc:sldMk cId="1828822250" sldId="438"/>
        </pc:sldMkLst>
        <pc:spChg chg="add mod">
          <ac:chgData name="Lingala, Vishu" userId="d16b3faf-5baa-4853-a874-532920a8c019" providerId="ADAL" clId="{267F204E-322E-4F4C-92B7-52C9E3402AE6}" dt="2021-03-03T16:08:39.597" v="1687" actId="1076"/>
          <ac:spMkLst>
            <pc:docMk/>
            <pc:sldMk cId="1828822250" sldId="438"/>
            <ac:spMk id="2" creationId="{8AB1821A-B998-42A7-8BBF-5C1ECACA3A74}"/>
          </ac:spMkLst>
        </pc:spChg>
        <pc:spChg chg="mod">
          <ac:chgData name="Lingala, Vishu" userId="d16b3faf-5baa-4853-a874-532920a8c019" providerId="ADAL" clId="{267F204E-322E-4F4C-92B7-52C9E3402AE6}" dt="2021-03-03T16:07:07.035" v="1678" actId="6549"/>
          <ac:spMkLst>
            <pc:docMk/>
            <pc:sldMk cId="1828822250" sldId="438"/>
            <ac:spMk id="4" creationId="{47AE1D26-A9EB-411A-96F1-3252772E9293}"/>
          </ac:spMkLst>
        </pc:spChg>
        <pc:graphicFrameChg chg="del">
          <ac:chgData name="Lingala, Vishu" userId="d16b3faf-5baa-4853-a874-532920a8c019" providerId="ADAL" clId="{267F204E-322E-4F4C-92B7-52C9E3402AE6}" dt="2021-03-03T16:06:23.265" v="1668" actId="478"/>
          <ac:graphicFrameMkLst>
            <pc:docMk/>
            <pc:sldMk cId="1828822250" sldId="438"/>
            <ac:graphicFrameMk id="5" creationId="{5D78F80F-EC18-4C9E-94F8-C18493C6039E}"/>
          </ac:graphicFrameMkLst>
        </pc:graphicFrameChg>
      </pc:sldChg>
    </pc:docChg>
  </pc:docChgLst>
  <pc:docChgLst>
    <pc:chgData name="Lingala, Vishu" userId="d16b3faf-5baa-4853-a874-532920a8c019" providerId="ADAL" clId="{C3B4DF0A-C79D-4D6C-B212-3886AF1DA844}"/>
    <pc:docChg chg="delSld">
      <pc:chgData name="Lingala, Vishu" userId="d16b3faf-5baa-4853-a874-532920a8c019" providerId="ADAL" clId="{C3B4DF0A-C79D-4D6C-B212-3886AF1DA844}" dt="2021-03-03T20:53:58.765" v="0" actId="47"/>
      <pc:docMkLst>
        <pc:docMk/>
      </pc:docMkLst>
      <pc:sldChg chg="del">
        <pc:chgData name="Lingala, Vishu" userId="d16b3faf-5baa-4853-a874-532920a8c019" providerId="ADAL" clId="{C3B4DF0A-C79D-4D6C-B212-3886AF1DA844}" dt="2021-03-03T20:53:58.765" v="0" actId="47"/>
        <pc:sldMkLst>
          <pc:docMk/>
          <pc:sldMk cId="4263270727" sldId="346"/>
        </pc:sldMkLst>
      </pc:sldChg>
      <pc:sldChg chg="del">
        <pc:chgData name="Lingala, Vishu" userId="d16b3faf-5baa-4853-a874-532920a8c019" providerId="ADAL" clId="{C3B4DF0A-C79D-4D6C-B212-3886AF1DA844}" dt="2021-03-03T20:53:58.765" v="0" actId="47"/>
        <pc:sldMkLst>
          <pc:docMk/>
          <pc:sldMk cId="2882807381" sldId="356"/>
        </pc:sldMkLst>
      </pc:sldChg>
      <pc:sldChg chg="del">
        <pc:chgData name="Lingala, Vishu" userId="d16b3faf-5baa-4853-a874-532920a8c019" providerId="ADAL" clId="{C3B4DF0A-C79D-4D6C-B212-3886AF1DA844}" dt="2021-03-03T20:53:58.765" v="0" actId="47"/>
        <pc:sldMkLst>
          <pc:docMk/>
          <pc:sldMk cId="1190487039" sldId="371"/>
        </pc:sldMkLst>
      </pc:sldChg>
      <pc:sldChg chg="del">
        <pc:chgData name="Lingala, Vishu" userId="d16b3faf-5baa-4853-a874-532920a8c019" providerId="ADAL" clId="{C3B4DF0A-C79D-4D6C-B212-3886AF1DA844}" dt="2021-03-03T20:53:58.765" v="0" actId="47"/>
        <pc:sldMkLst>
          <pc:docMk/>
          <pc:sldMk cId="3830854588" sldId="373"/>
        </pc:sldMkLst>
      </pc:sldChg>
      <pc:sldChg chg="del">
        <pc:chgData name="Lingala, Vishu" userId="d16b3faf-5baa-4853-a874-532920a8c019" providerId="ADAL" clId="{C3B4DF0A-C79D-4D6C-B212-3886AF1DA844}" dt="2021-03-03T20:53:58.765" v="0" actId="47"/>
        <pc:sldMkLst>
          <pc:docMk/>
          <pc:sldMk cId="2855696418" sldId="374"/>
        </pc:sldMkLst>
      </pc:sldChg>
      <pc:sldChg chg="del">
        <pc:chgData name="Lingala, Vishu" userId="d16b3faf-5baa-4853-a874-532920a8c019" providerId="ADAL" clId="{C3B4DF0A-C79D-4D6C-B212-3886AF1DA844}" dt="2021-03-03T20:53:58.765" v="0" actId="47"/>
        <pc:sldMkLst>
          <pc:docMk/>
          <pc:sldMk cId="2959272373" sldId="376"/>
        </pc:sldMkLst>
      </pc:sldChg>
      <pc:sldChg chg="del">
        <pc:chgData name="Lingala, Vishu" userId="d16b3faf-5baa-4853-a874-532920a8c019" providerId="ADAL" clId="{C3B4DF0A-C79D-4D6C-B212-3886AF1DA844}" dt="2021-03-03T20:53:58.765" v="0" actId="47"/>
        <pc:sldMkLst>
          <pc:docMk/>
          <pc:sldMk cId="1555568295" sldId="378"/>
        </pc:sldMkLst>
      </pc:sldChg>
      <pc:sldChg chg="del">
        <pc:chgData name="Lingala, Vishu" userId="d16b3faf-5baa-4853-a874-532920a8c019" providerId="ADAL" clId="{C3B4DF0A-C79D-4D6C-B212-3886AF1DA844}" dt="2021-03-03T20:53:58.765" v="0" actId="47"/>
        <pc:sldMkLst>
          <pc:docMk/>
          <pc:sldMk cId="343093740" sldId="379"/>
        </pc:sldMkLst>
      </pc:sldChg>
      <pc:sldChg chg="del">
        <pc:chgData name="Lingala, Vishu" userId="d16b3faf-5baa-4853-a874-532920a8c019" providerId="ADAL" clId="{C3B4DF0A-C79D-4D6C-B212-3886AF1DA844}" dt="2021-03-03T20:53:58.765" v="0" actId="47"/>
        <pc:sldMkLst>
          <pc:docMk/>
          <pc:sldMk cId="2796640813" sldId="380"/>
        </pc:sldMkLst>
      </pc:sldChg>
      <pc:sldChg chg="del">
        <pc:chgData name="Lingala, Vishu" userId="d16b3faf-5baa-4853-a874-532920a8c019" providerId="ADAL" clId="{C3B4DF0A-C79D-4D6C-B212-3886AF1DA844}" dt="2021-03-03T20:53:58.765" v="0" actId="47"/>
        <pc:sldMkLst>
          <pc:docMk/>
          <pc:sldMk cId="2756927502" sldId="381"/>
        </pc:sldMkLst>
      </pc:sldChg>
      <pc:sldChg chg="del">
        <pc:chgData name="Lingala, Vishu" userId="d16b3faf-5baa-4853-a874-532920a8c019" providerId="ADAL" clId="{C3B4DF0A-C79D-4D6C-B212-3886AF1DA844}" dt="2021-03-03T20:53:58.765" v="0" actId="47"/>
        <pc:sldMkLst>
          <pc:docMk/>
          <pc:sldMk cId="2399082321" sldId="382"/>
        </pc:sldMkLst>
      </pc:sldChg>
      <pc:sldChg chg="del">
        <pc:chgData name="Lingala, Vishu" userId="d16b3faf-5baa-4853-a874-532920a8c019" providerId="ADAL" clId="{C3B4DF0A-C79D-4D6C-B212-3886AF1DA844}" dt="2021-03-03T20:53:58.765" v="0" actId="47"/>
        <pc:sldMkLst>
          <pc:docMk/>
          <pc:sldMk cId="439468793" sldId="383"/>
        </pc:sldMkLst>
      </pc:sldChg>
      <pc:sldChg chg="del">
        <pc:chgData name="Lingala, Vishu" userId="d16b3faf-5baa-4853-a874-532920a8c019" providerId="ADAL" clId="{C3B4DF0A-C79D-4D6C-B212-3886AF1DA844}" dt="2021-03-03T20:53:58.765" v="0" actId="47"/>
        <pc:sldMkLst>
          <pc:docMk/>
          <pc:sldMk cId="4061232225" sldId="386"/>
        </pc:sldMkLst>
      </pc:sldChg>
      <pc:sldChg chg="del">
        <pc:chgData name="Lingala, Vishu" userId="d16b3faf-5baa-4853-a874-532920a8c019" providerId="ADAL" clId="{C3B4DF0A-C79D-4D6C-B212-3886AF1DA844}" dt="2021-03-03T20:53:58.765" v="0" actId="47"/>
        <pc:sldMkLst>
          <pc:docMk/>
          <pc:sldMk cId="598946217" sldId="387"/>
        </pc:sldMkLst>
      </pc:sldChg>
      <pc:sldChg chg="del">
        <pc:chgData name="Lingala, Vishu" userId="d16b3faf-5baa-4853-a874-532920a8c019" providerId="ADAL" clId="{C3B4DF0A-C79D-4D6C-B212-3886AF1DA844}" dt="2021-03-03T20:53:58.765" v="0" actId="47"/>
        <pc:sldMkLst>
          <pc:docMk/>
          <pc:sldMk cId="1465813818" sldId="388"/>
        </pc:sldMkLst>
      </pc:sldChg>
      <pc:sldChg chg="del">
        <pc:chgData name="Lingala, Vishu" userId="d16b3faf-5baa-4853-a874-532920a8c019" providerId="ADAL" clId="{C3B4DF0A-C79D-4D6C-B212-3886AF1DA844}" dt="2021-03-03T20:53:58.765" v="0" actId="47"/>
        <pc:sldMkLst>
          <pc:docMk/>
          <pc:sldMk cId="379009716" sldId="390"/>
        </pc:sldMkLst>
      </pc:sldChg>
      <pc:sldChg chg="del">
        <pc:chgData name="Lingala, Vishu" userId="d16b3faf-5baa-4853-a874-532920a8c019" providerId="ADAL" clId="{C3B4DF0A-C79D-4D6C-B212-3886AF1DA844}" dt="2021-03-03T20:53:58.765" v="0" actId="47"/>
        <pc:sldMkLst>
          <pc:docMk/>
          <pc:sldMk cId="3414573107" sldId="392"/>
        </pc:sldMkLst>
      </pc:sldChg>
      <pc:sldChg chg="del">
        <pc:chgData name="Lingala, Vishu" userId="d16b3faf-5baa-4853-a874-532920a8c019" providerId="ADAL" clId="{C3B4DF0A-C79D-4D6C-B212-3886AF1DA844}" dt="2021-03-03T20:53:58.765" v="0" actId="47"/>
        <pc:sldMkLst>
          <pc:docMk/>
          <pc:sldMk cId="4077699842" sldId="393"/>
        </pc:sldMkLst>
      </pc:sldChg>
      <pc:sldChg chg="del">
        <pc:chgData name="Lingala, Vishu" userId="d16b3faf-5baa-4853-a874-532920a8c019" providerId="ADAL" clId="{C3B4DF0A-C79D-4D6C-B212-3886AF1DA844}" dt="2021-03-03T20:53:58.765" v="0" actId="47"/>
        <pc:sldMkLst>
          <pc:docMk/>
          <pc:sldMk cId="1770499030" sldId="394"/>
        </pc:sldMkLst>
      </pc:sldChg>
      <pc:sldChg chg="del">
        <pc:chgData name="Lingala, Vishu" userId="d16b3faf-5baa-4853-a874-532920a8c019" providerId="ADAL" clId="{C3B4DF0A-C79D-4D6C-B212-3886AF1DA844}" dt="2021-03-03T20:53:58.765" v="0" actId="47"/>
        <pc:sldMkLst>
          <pc:docMk/>
          <pc:sldMk cId="3762941452" sldId="396"/>
        </pc:sldMkLst>
      </pc:sldChg>
      <pc:sldChg chg="del">
        <pc:chgData name="Lingala, Vishu" userId="d16b3faf-5baa-4853-a874-532920a8c019" providerId="ADAL" clId="{C3B4DF0A-C79D-4D6C-B212-3886AF1DA844}" dt="2021-03-03T20:53:58.765" v="0" actId="47"/>
        <pc:sldMkLst>
          <pc:docMk/>
          <pc:sldMk cId="1254371911" sldId="398"/>
        </pc:sldMkLst>
      </pc:sldChg>
      <pc:sldChg chg="del">
        <pc:chgData name="Lingala, Vishu" userId="d16b3faf-5baa-4853-a874-532920a8c019" providerId="ADAL" clId="{C3B4DF0A-C79D-4D6C-B212-3886AF1DA844}" dt="2021-03-03T20:53:58.765" v="0" actId="47"/>
        <pc:sldMkLst>
          <pc:docMk/>
          <pc:sldMk cId="1676171361" sldId="400"/>
        </pc:sldMkLst>
      </pc:sldChg>
      <pc:sldChg chg="del">
        <pc:chgData name="Lingala, Vishu" userId="d16b3faf-5baa-4853-a874-532920a8c019" providerId="ADAL" clId="{C3B4DF0A-C79D-4D6C-B212-3886AF1DA844}" dt="2021-03-03T20:53:58.765" v="0" actId="47"/>
        <pc:sldMkLst>
          <pc:docMk/>
          <pc:sldMk cId="1021548811" sldId="401"/>
        </pc:sldMkLst>
      </pc:sldChg>
      <pc:sldChg chg="del">
        <pc:chgData name="Lingala, Vishu" userId="d16b3faf-5baa-4853-a874-532920a8c019" providerId="ADAL" clId="{C3B4DF0A-C79D-4D6C-B212-3886AF1DA844}" dt="2021-03-03T20:53:58.765" v="0" actId="47"/>
        <pc:sldMkLst>
          <pc:docMk/>
          <pc:sldMk cId="3239869819" sldId="402"/>
        </pc:sldMkLst>
      </pc:sldChg>
      <pc:sldChg chg="del">
        <pc:chgData name="Lingala, Vishu" userId="d16b3faf-5baa-4853-a874-532920a8c019" providerId="ADAL" clId="{C3B4DF0A-C79D-4D6C-B212-3886AF1DA844}" dt="2021-03-03T20:53:58.765" v="0" actId="47"/>
        <pc:sldMkLst>
          <pc:docMk/>
          <pc:sldMk cId="230863041" sldId="403"/>
        </pc:sldMkLst>
      </pc:sldChg>
      <pc:sldChg chg="del">
        <pc:chgData name="Lingala, Vishu" userId="d16b3faf-5baa-4853-a874-532920a8c019" providerId="ADAL" clId="{C3B4DF0A-C79D-4D6C-B212-3886AF1DA844}" dt="2021-03-03T20:53:58.765" v="0" actId="47"/>
        <pc:sldMkLst>
          <pc:docMk/>
          <pc:sldMk cId="4005001283" sldId="404"/>
        </pc:sldMkLst>
      </pc:sldChg>
      <pc:sldChg chg="del">
        <pc:chgData name="Lingala, Vishu" userId="d16b3faf-5baa-4853-a874-532920a8c019" providerId="ADAL" clId="{C3B4DF0A-C79D-4D6C-B212-3886AF1DA844}" dt="2021-03-03T20:53:58.765" v="0" actId="47"/>
        <pc:sldMkLst>
          <pc:docMk/>
          <pc:sldMk cId="227421086" sldId="405"/>
        </pc:sldMkLst>
      </pc:sldChg>
      <pc:sldChg chg="del">
        <pc:chgData name="Lingala, Vishu" userId="d16b3faf-5baa-4853-a874-532920a8c019" providerId="ADAL" clId="{C3B4DF0A-C79D-4D6C-B212-3886AF1DA844}" dt="2021-03-03T20:53:58.765" v="0" actId="47"/>
        <pc:sldMkLst>
          <pc:docMk/>
          <pc:sldMk cId="3018720973"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21BA6B-0EDF-4402-A44E-9723A21AFF07}" type="datetimeFigureOut">
              <a:rPr lang="en-US" smtClean="0"/>
              <a:t>3/3/2021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0469C3C-7B72-4C57-B5FC-E7E29BD83A15}" type="slidenum">
              <a:rPr lang="en-US" smtClean="0"/>
              <a:t>‹#›</a:t>
            </a:fld>
            <a:endParaRPr lang="en-US"/>
          </a:p>
        </p:txBody>
      </p:sp>
    </p:spTree>
    <p:extLst>
      <p:ext uri="{BB962C8B-B14F-4D97-AF65-F5344CB8AC3E}">
        <p14:creationId xmlns:p14="http://schemas.microsoft.com/office/powerpoint/2010/main" val="338580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202BE00-9FD5-4B1E-809B-85BA4E091BB6}" type="slidenum">
              <a:rPr lang="en-US">
                <a:solidFill>
                  <a:prstClr val="black"/>
                </a:solidFill>
                <a:latin typeface="Calibri" panose="020F0502020204030204"/>
              </a:rPr>
              <a:pPr defTabSz="93323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40675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731ECD-366D-4449-AF44-4449041BD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9DC440-43F0-4B38-A14C-D0318EDD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5377-2821-48FB-95B3-E2BDA1CC39FD}"/>
              </a:ext>
            </a:extLst>
          </p:cNvPr>
          <p:cNvSpPr>
            <a:spLocks noGrp="1"/>
          </p:cNvSpPr>
          <p:nvPr>
            <p:ph idx="1"/>
          </p:nvPr>
        </p:nvSpPr>
        <p:spPr>
          <a:xfrm>
            <a:off x="626076" y="1615130"/>
            <a:ext cx="12339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337C10-E177-4D0A-8E94-0379E758AEFF}"/>
              </a:ext>
            </a:extLst>
          </p:cNvPr>
          <p:cNvSpPr>
            <a:spLocks noGrp="1"/>
          </p:cNvSpPr>
          <p:nvPr>
            <p:ph type="dt" sz="half" idx="10"/>
          </p:nvPr>
        </p:nvSpPr>
        <p:spPr/>
        <p:txBody>
          <a:bodyPr/>
          <a:lstStyle/>
          <a:p>
            <a:fld id="{ABCCE45A-1B24-4FAB-BEE1-EC05B0AC952D}" type="datetime1">
              <a:rPr lang="en-US" smtClean="0"/>
              <a:t>3/3/2021</a:t>
            </a:fld>
            <a:endParaRPr lang="en-US" dirty="0"/>
          </a:p>
        </p:txBody>
      </p:sp>
      <p:sp>
        <p:nvSpPr>
          <p:cNvPr id="6" name="Slide Number Placeholder 5">
            <a:extLst>
              <a:ext uri="{FF2B5EF4-FFF2-40B4-BE49-F238E27FC236}">
                <a16:creationId xmlns:a16="http://schemas.microsoft.com/office/drawing/2014/main" id="{7EC84D4D-4C9E-4D63-BC58-ED24FA0D4EE7}"/>
              </a:ext>
            </a:extLst>
          </p:cNvPr>
          <p:cNvSpPr>
            <a:spLocks noGrp="1"/>
          </p:cNvSpPr>
          <p:nvPr>
            <p:ph type="sldNum" sz="quarter" idx="12"/>
          </p:nvPr>
        </p:nvSpPr>
        <p:spPr/>
        <p:txBody>
          <a:bodyPr/>
          <a:lstStyle/>
          <a:p>
            <a:fld id="{2DB66072-5828-4EAD-B142-0C405BA48D6B}" type="slidenum">
              <a:rPr lang="en-US" smtClean="0"/>
              <a:t>‹#›</a:t>
            </a:fld>
            <a:endParaRPr lang="en-US" dirty="0"/>
          </a:p>
        </p:txBody>
      </p:sp>
      <p:pic>
        <p:nvPicPr>
          <p:cNvPr id="9" name="Picture 8">
            <a:extLst>
              <a:ext uri="{FF2B5EF4-FFF2-40B4-BE49-F238E27FC236}">
                <a16:creationId xmlns:a16="http://schemas.microsoft.com/office/drawing/2014/main" id="{18DF083B-62FE-4834-A9AD-4D8FB01157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Tree>
    <p:extLst>
      <p:ext uri="{BB962C8B-B14F-4D97-AF65-F5344CB8AC3E}">
        <p14:creationId xmlns:p14="http://schemas.microsoft.com/office/powerpoint/2010/main" val="299207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F34C6-D889-4A9B-AD2E-3C74ACB59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E99C3E7-AB41-41B4-8FB3-E228B5D83900}"/>
              </a:ext>
            </a:extLst>
          </p:cNvPr>
          <p:cNvSpPr>
            <a:spLocks noGrp="1"/>
          </p:cNvSpPr>
          <p:nvPr>
            <p:ph type="subTitle" idx="1"/>
          </p:nvPr>
        </p:nvSpPr>
        <p:spPr>
          <a:xfrm>
            <a:off x="255373" y="5661179"/>
            <a:ext cx="5280453" cy="557083"/>
          </a:xfrm>
        </p:spPr>
        <p:txBody>
          <a:bodyPr/>
          <a:lstStyle>
            <a:lvl1pPr marL="0" indent="0" algn="l">
              <a:buNone/>
              <a:defRPr sz="2400" b="1">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2856DA8-AB1D-49FC-A6D3-C9EDF8196EC7}"/>
              </a:ext>
            </a:extLst>
          </p:cNvPr>
          <p:cNvSpPr>
            <a:spLocks noGrp="1"/>
          </p:cNvSpPr>
          <p:nvPr>
            <p:ph type="dt" sz="half" idx="10"/>
          </p:nvPr>
        </p:nvSpPr>
        <p:spPr>
          <a:xfrm>
            <a:off x="255373" y="6356350"/>
            <a:ext cx="1005016" cy="501650"/>
          </a:xfrm>
        </p:spPr>
        <p:txBody>
          <a:bodyPr/>
          <a:lstStyle>
            <a:lvl1pPr>
              <a:defRPr sz="1100">
                <a:solidFill>
                  <a:schemeClr val="bg1"/>
                </a:solidFill>
                <a:latin typeface="Futura Md BT" panose="020B0602020204020303" pitchFamily="34" charset="0"/>
              </a:defRPr>
            </a:lvl1pPr>
          </a:lstStyle>
          <a:p>
            <a:fld id="{66663A7C-70B0-4A92-A9CC-B28FEC2475E8}" type="datetime1">
              <a:rPr lang="en-US" smtClean="0"/>
              <a:t>3/3/2021</a:t>
            </a:fld>
            <a:endParaRPr lang="en-US" dirty="0"/>
          </a:p>
        </p:txBody>
      </p:sp>
      <p:sp>
        <p:nvSpPr>
          <p:cNvPr id="13" name="Rectangle 12">
            <a:extLst>
              <a:ext uri="{FF2B5EF4-FFF2-40B4-BE49-F238E27FC236}">
                <a16:creationId xmlns:a16="http://schemas.microsoft.com/office/drawing/2014/main" id="{353531CC-0EB2-4919-A949-39BA6995A47E}"/>
              </a:ext>
            </a:extLst>
          </p:cNvPr>
          <p:cNvSpPr/>
          <p:nvPr userDrawn="1"/>
        </p:nvSpPr>
        <p:spPr>
          <a:xfrm>
            <a:off x="0" y="2375458"/>
            <a:ext cx="12192000" cy="1619251"/>
          </a:xfrm>
          <a:prstGeom prst="rect">
            <a:avLst/>
          </a:prstGeom>
          <a:solidFill>
            <a:srgbClr val="25B5A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27D4BD-32FF-44EE-912C-C8010AC39803}"/>
              </a:ext>
            </a:extLst>
          </p:cNvPr>
          <p:cNvSpPr>
            <a:spLocks noGrp="1"/>
          </p:cNvSpPr>
          <p:nvPr>
            <p:ph type="ctrTitle"/>
          </p:nvPr>
        </p:nvSpPr>
        <p:spPr>
          <a:xfrm>
            <a:off x="0" y="2676525"/>
            <a:ext cx="12192000" cy="959194"/>
          </a:xfrm>
        </p:spPr>
        <p:txBody>
          <a:bodyPr anchor="b"/>
          <a:lstStyle>
            <a:lvl1pPr algn="ctr">
              <a:defRPr sz="6000">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42F043CB-B59B-4AB0-BB1B-E6AEC63EE5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
        <p:nvSpPr>
          <p:cNvPr id="15" name="Slide Number Placeholder 5">
            <a:extLst>
              <a:ext uri="{FF2B5EF4-FFF2-40B4-BE49-F238E27FC236}">
                <a16:creationId xmlns:a16="http://schemas.microsoft.com/office/drawing/2014/main" id="{FD469E33-233C-4488-AC4A-D5F63EA0D5E1}"/>
              </a:ext>
            </a:extLst>
          </p:cNvPr>
          <p:cNvSpPr>
            <a:spLocks noGrp="1"/>
          </p:cNvSpPr>
          <p:nvPr>
            <p:ph type="sldNum" sz="quarter" idx="4"/>
          </p:nvPr>
        </p:nvSpPr>
        <p:spPr>
          <a:xfrm>
            <a:off x="9744074" y="6346825"/>
            <a:ext cx="1203765" cy="511175"/>
          </a:xfrm>
          <a:prstGeom prst="rect">
            <a:avLst/>
          </a:prstGeom>
        </p:spPr>
        <p:txBody>
          <a:bodyPr vert="horz" lIns="91440" tIns="45720" rIns="91440" bIns="45720" rtlCol="0" anchor="ctr"/>
          <a:lstStyle>
            <a:lvl1pPr algn="r">
              <a:defRPr sz="1100">
                <a:solidFill>
                  <a:schemeClr val="bg1"/>
                </a:solidFill>
                <a:latin typeface="Futura Md BT" panose="020B0602020204020303" pitchFamily="34" charset="0"/>
              </a:defRPr>
            </a:lvl1pPr>
          </a:lstStyle>
          <a:p>
            <a:fld id="{2DB66072-5828-4EAD-B142-0C405BA48D6B}" type="slidenum">
              <a:rPr lang="en-US" smtClean="0"/>
              <a:pPr/>
              <a:t>‹#›</a:t>
            </a:fld>
            <a:endParaRPr lang="en-US" dirty="0"/>
          </a:p>
        </p:txBody>
      </p:sp>
    </p:spTree>
    <p:extLst>
      <p:ext uri="{BB962C8B-B14F-4D97-AF65-F5344CB8AC3E}">
        <p14:creationId xmlns:p14="http://schemas.microsoft.com/office/powerpoint/2010/main" val="189153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CECFF-CCBE-42A3-A741-66F0849458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A071E1A-2272-4999-BAF0-6E9764780ABC}"/>
              </a:ext>
            </a:extLst>
          </p:cNvPr>
          <p:cNvSpPr>
            <a:spLocks noGrp="1"/>
          </p:cNvSpPr>
          <p:nvPr>
            <p:ph type="title"/>
          </p:nvPr>
        </p:nvSpPr>
        <p:spPr>
          <a:xfrm>
            <a:off x="403654" y="-1"/>
            <a:ext cx="11788345" cy="1228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1317D6-EF9C-4877-A962-8E25DB010F88}"/>
              </a:ext>
            </a:extLst>
          </p:cNvPr>
          <p:cNvSpPr>
            <a:spLocks noGrp="1"/>
          </p:cNvSpPr>
          <p:nvPr>
            <p:ph type="body" idx="1"/>
          </p:nvPr>
        </p:nvSpPr>
        <p:spPr>
          <a:xfrm>
            <a:off x="2449727" y="161513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3F4D2F-CED4-4213-ADBB-FB6DCD52A21B}"/>
              </a:ext>
            </a:extLst>
          </p:cNvPr>
          <p:cNvSpPr>
            <a:spLocks noGrp="1"/>
          </p:cNvSpPr>
          <p:nvPr>
            <p:ph type="dt" sz="half" idx="2"/>
          </p:nvPr>
        </p:nvSpPr>
        <p:spPr>
          <a:xfrm>
            <a:off x="271849" y="6353175"/>
            <a:ext cx="2743200" cy="504825"/>
          </a:xfrm>
          <a:prstGeom prst="rect">
            <a:avLst/>
          </a:prstGeom>
        </p:spPr>
        <p:txBody>
          <a:bodyPr vert="horz" lIns="91440" tIns="45720" rIns="91440" bIns="45720" rtlCol="0" anchor="ctr"/>
          <a:lstStyle>
            <a:lvl1pPr algn="l">
              <a:defRPr sz="1100">
                <a:solidFill>
                  <a:schemeClr val="bg1"/>
                </a:solidFill>
                <a:latin typeface="Futura Md BT" panose="020B0602020204020303" pitchFamily="34" charset="0"/>
              </a:defRPr>
            </a:lvl1pPr>
          </a:lstStyle>
          <a:p>
            <a:fld id="{F9E12B71-6DB9-40FC-A497-D8D910C863B3}" type="datetime1">
              <a:rPr lang="en-US" smtClean="0"/>
              <a:t>3/3/2021</a:t>
            </a:fld>
            <a:endParaRPr lang="en-US" dirty="0"/>
          </a:p>
        </p:txBody>
      </p:sp>
      <p:sp>
        <p:nvSpPr>
          <p:cNvPr id="6" name="Slide Number Placeholder 5">
            <a:extLst>
              <a:ext uri="{FF2B5EF4-FFF2-40B4-BE49-F238E27FC236}">
                <a16:creationId xmlns:a16="http://schemas.microsoft.com/office/drawing/2014/main" id="{1B5E9675-5394-4D59-A39E-941745D4CE9B}"/>
              </a:ext>
            </a:extLst>
          </p:cNvPr>
          <p:cNvSpPr>
            <a:spLocks noGrp="1"/>
          </p:cNvSpPr>
          <p:nvPr>
            <p:ph type="sldNum" sz="quarter" idx="4"/>
          </p:nvPr>
        </p:nvSpPr>
        <p:spPr>
          <a:xfrm>
            <a:off x="9744074" y="6346825"/>
            <a:ext cx="1203765" cy="511175"/>
          </a:xfrm>
          <a:prstGeom prst="rect">
            <a:avLst/>
          </a:prstGeom>
        </p:spPr>
        <p:txBody>
          <a:bodyPr vert="horz" lIns="91440" tIns="45720" rIns="91440" bIns="45720" rtlCol="0" anchor="ctr"/>
          <a:lstStyle>
            <a:lvl1pPr algn="r">
              <a:defRPr sz="1100">
                <a:solidFill>
                  <a:schemeClr val="bg1"/>
                </a:solidFill>
                <a:latin typeface="Futura Md BT" panose="020B0602020204020303" pitchFamily="34" charset="0"/>
              </a:defRPr>
            </a:lvl1pPr>
          </a:lstStyle>
          <a:p>
            <a:fld id="{2DB66072-5828-4EAD-B142-0C405BA48D6B}" type="slidenum">
              <a:rPr lang="en-US" smtClean="0"/>
              <a:pPr/>
              <a:t>‹#›</a:t>
            </a:fld>
            <a:endParaRPr lang="en-US" dirty="0"/>
          </a:p>
        </p:txBody>
      </p:sp>
      <p:pic>
        <p:nvPicPr>
          <p:cNvPr id="9" name="Picture 8">
            <a:extLst>
              <a:ext uri="{FF2B5EF4-FFF2-40B4-BE49-F238E27FC236}">
                <a16:creationId xmlns:a16="http://schemas.microsoft.com/office/drawing/2014/main" id="{7FBA6E9A-4C0D-406F-B5CC-33FAA3649D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45795" y="5826211"/>
            <a:ext cx="848250" cy="848250"/>
          </a:xfrm>
          <a:prstGeom prst="rect">
            <a:avLst/>
          </a:prstGeom>
        </p:spPr>
      </p:pic>
    </p:spTree>
    <p:extLst>
      <p:ext uri="{BB962C8B-B14F-4D97-AF65-F5344CB8AC3E}">
        <p14:creationId xmlns:p14="http://schemas.microsoft.com/office/powerpoint/2010/main" val="3501987634"/>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Futura Md BT" panose="020B0602020204020303" pitchFamily="34" charset="0"/>
          <a:ea typeface="+mj-ea"/>
          <a:cs typeface="+mj-cs"/>
        </a:defRPr>
      </a:lvl1pPr>
    </p:titleStyle>
    <p:bodyStyle>
      <a:lvl1pPr marL="228600" indent="-228600" algn="l" defTabSz="914400" rtl="0" eaLnBrk="1" latinLnBrk="0" hangingPunct="1">
        <a:lnSpc>
          <a:spcPct val="90000"/>
        </a:lnSpc>
        <a:spcBef>
          <a:spcPts val="1000"/>
        </a:spcBef>
        <a:buClr>
          <a:srgbClr val="25B5AF"/>
        </a:buClr>
        <a:buFont typeface="Wingdings" panose="05000000000000000000" pitchFamily="2" charset="2"/>
        <a:buChar char="§"/>
        <a:defRPr sz="2800" kern="1200">
          <a:solidFill>
            <a:schemeClr val="tx1"/>
          </a:solidFill>
          <a:latin typeface="Futura Md BT" panose="020B0602020204020303" pitchFamily="34" charset="0"/>
          <a:ea typeface="+mn-ea"/>
          <a:cs typeface="+mn-cs"/>
        </a:defRPr>
      </a:lvl1pPr>
      <a:lvl2pPr marL="685800" indent="-228600" algn="l" defTabSz="914400" rtl="0" eaLnBrk="1" latinLnBrk="0" hangingPunct="1">
        <a:lnSpc>
          <a:spcPct val="90000"/>
        </a:lnSpc>
        <a:spcBef>
          <a:spcPts val="500"/>
        </a:spcBef>
        <a:buClr>
          <a:srgbClr val="25B5AF"/>
        </a:buClr>
        <a:buFont typeface="Arial" panose="020B0604020202020204" pitchFamily="34" charset="0"/>
        <a:buChar char="•"/>
        <a:defRPr sz="2400" kern="1200">
          <a:solidFill>
            <a:schemeClr val="tx1"/>
          </a:solidFill>
          <a:latin typeface="Futura Md BT" panose="020B0602020204020303" pitchFamily="34" charset="0"/>
          <a:ea typeface="+mn-ea"/>
          <a:cs typeface="+mn-cs"/>
        </a:defRPr>
      </a:lvl2pPr>
      <a:lvl3pPr marL="1143000" indent="-228600" algn="l" defTabSz="914400" rtl="0" eaLnBrk="1" latinLnBrk="0" hangingPunct="1">
        <a:lnSpc>
          <a:spcPct val="90000"/>
        </a:lnSpc>
        <a:spcBef>
          <a:spcPts val="500"/>
        </a:spcBef>
        <a:buClr>
          <a:srgbClr val="25B5AF"/>
        </a:buClr>
        <a:buSzPct val="80000"/>
        <a:buFont typeface="Courier New" panose="02070309020205020404" pitchFamily="49" charset="0"/>
        <a:buChar char="o"/>
        <a:defRPr sz="2000" kern="1200">
          <a:solidFill>
            <a:schemeClr val="tx1"/>
          </a:solidFill>
          <a:latin typeface="Futura Md BT" panose="020B06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F4F179-204D-4AEF-B02F-E91C5E430505}"/>
              </a:ext>
            </a:extLst>
          </p:cNvPr>
          <p:cNvSpPr>
            <a:spLocks noGrp="1"/>
          </p:cNvSpPr>
          <p:nvPr>
            <p:ph type="ctrTitle"/>
          </p:nvPr>
        </p:nvSpPr>
        <p:spPr>
          <a:xfrm>
            <a:off x="0" y="2082737"/>
            <a:ext cx="12192000" cy="1713460"/>
          </a:xfrm>
        </p:spPr>
        <p:txBody>
          <a:bodyPr>
            <a:noAutofit/>
          </a:bodyPr>
          <a:lstStyle/>
          <a:p>
            <a:r>
              <a:rPr lang="en-US" sz="4800" dirty="0"/>
              <a:t>Development of  </a:t>
            </a:r>
            <a:br>
              <a:rPr lang="en-US" sz="4800" dirty="0"/>
            </a:br>
            <a:r>
              <a:rPr lang="en-US" sz="4800" dirty="0"/>
              <a:t>Project Evaluation Criteria</a:t>
            </a:r>
          </a:p>
        </p:txBody>
      </p:sp>
      <p:sp>
        <p:nvSpPr>
          <p:cNvPr id="7" name="Subtitle 2">
            <a:extLst>
              <a:ext uri="{FF2B5EF4-FFF2-40B4-BE49-F238E27FC236}">
                <a16:creationId xmlns:a16="http://schemas.microsoft.com/office/drawing/2014/main" id="{5F32378B-4616-4F54-A9BA-88AEBFAC4B48}"/>
              </a:ext>
            </a:extLst>
          </p:cNvPr>
          <p:cNvSpPr>
            <a:spLocks noGrp="1"/>
          </p:cNvSpPr>
          <p:nvPr>
            <p:ph type="subTitle" idx="1"/>
          </p:nvPr>
        </p:nvSpPr>
        <p:spPr>
          <a:xfrm>
            <a:off x="123313" y="5738923"/>
            <a:ext cx="2407511" cy="561209"/>
          </a:xfrm>
        </p:spPr>
        <p:txBody>
          <a:bodyPr vert="horz" lIns="91440" tIns="45720" rIns="91440" bIns="45720" rtlCol="0" anchor="t">
            <a:noAutofit/>
          </a:bodyPr>
          <a:lstStyle/>
          <a:p>
            <a:pPr algn="l">
              <a:lnSpc>
                <a:spcPct val="100000"/>
              </a:lnSpc>
              <a:spcBef>
                <a:spcPts val="0"/>
              </a:spcBef>
            </a:pPr>
            <a:r>
              <a:rPr lang="en-US" sz="1600" dirty="0"/>
              <a:t>TIP Subcommittee</a:t>
            </a:r>
          </a:p>
          <a:p>
            <a:pPr algn="l">
              <a:lnSpc>
                <a:spcPct val="100000"/>
              </a:lnSpc>
              <a:spcBef>
                <a:spcPts val="0"/>
              </a:spcBef>
            </a:pPr>
            <a:r>
              <a:rPr lang="en-US" sz="1600" dirty="0"/>
              <a:t>March 3, 2021</a:t>
            </a:r>
            <a:endParaRPr lang="en-US" sz="1600" b="1" dirty="0"/>
          </a:p>
        </p:txBody>
      </p:sp>
    </p:spTree>
    <p:extLst>
      <p:ext uri="{BB962C8B-B14F-4D97-AF65-F5344CB8AC3E}">
        <p14:creationId xmlns:p14="http://schemas.microsoft.com/office/powerpoint/2010/main" val="426610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6EF1-42AD-4927-8483-27018DE2F75D}"/>
              </a:ext>
            </a:extLst>
          </p:cNvPr>
          <p:cNvSpPr>
            <a:spLocks noGrp="1"/>
          </p:cNvSpPr>
          <p:nvPr>
            <p:ph type="title"/>
          </p:nvPr>
        </p:nvSpPr>
        <p:spPr/>
        <p:txBody>
          <a:bodyPr/>
          <a:lstStyle/>
          <a:p>
            <a:r>
              <a:rPr lang="en-US" dirty="0"/>
              <a:t>Total Scoring</a:t>
            </a:r>
          </a:p>
        </p:txBody>
      </p:sp>
      <p:grpSp>
        <p:nvGrpSpPr>
          <p:cNvPr id="6" name="Group 5">
            <a:extLst>
              <a:ext uri="{FF2B5EF4-FFF2-40B4-BE49-F238E27FC236}">
                <a16:creationId xmlns:a16="http://schemas.microsoft.com/office/drawing/2014/main" id="{2CCFC905-585D-4A4E-B578-295E2883118C}"/>
              </a:ext>
            </a:extLst>
          </p:cNvPr>
          <p:cNvGrpSpPr/>
          <p:nvPr/>
        </p:nvGrpSpPr>
        <p:grpSpPr>
          <a:xfrm>
            <a:off x="1529888" y="1228423"/>
            <a:ext cx="9402901" cy="4883923"/>
            <a:chOff x="1576541" y="1228421"/>
            <a:chExt cx="9402901" cy="4883923"/>
          </a:xfrm>
        </p:grpSpPr>
        <p:sp>
          <p:nvSpPr>
            <p:cNvPr id="7" name="Rectangle 6">
              <a:extLst>
                <a:ext uri="{FF2B5EF4-FFF2-40B4-BE49-F238E27FC236}">
                  <a16:creationId xmlns:a16="http://schemas.microsoft.com/office/drawing/2014/main" id="{B58B4AAD-215A-43B1-B9E1-7D87ABA43FD9}"/>
                </a:ext>
              </a:extLst>
            </p:cNvPr>
            <p:cNvSpPr/>
            <p:nvPr/>
          </p:nvSpPr>
          <p:spPr>
            <a:xfrm>
              <a:off x="1576541" y="1228422"/>
              <a:ext cx="365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Futura Md BT" panose="020B0602020204020303" pitchFamily="34" charset="0"/>
                </a:rPr>
                <a:t>B/C Analysis</a:t>
              </a:r>
            </a:p>
            <a:p>
              <a:pPr algn="ctr"/>
              <a:endParaRPr lang="en-US" sz="2000" b="1" u="sng" dirty="0">
                <a:latin typeface="Futura Md BT" panose="020B0602020204020303" pitchFamily="34" charset="0"/>
              </a:endParaRPr>
            </a:p>
            <a:p>
              <a:r>
                <a:rPr lang="en-US" sz="2000" dirty="0">
                  <a:latin typeface="Futura Md BT" panose="020B0602020204020303" pitchFamily="34" charset="0"/>
                </a:rPr>
                <a:t>Safety – 50%</a:t>
              </a:r>
            </a:p>
            <a:p>
              <a:endParaRPr lang="en-US" sz="2000" dirty="0">
                <a:latin typeface="Futura Md BT" panose="020B0602020204020303" pitchFamily="34" charset="0"/>
              </a:endParaRPr>
            </a:p>
            <a:p>
              <a:r>
                <a:rPr lang="en-US" sz="2000" dirty="0">
                  <a:latin typeface="Futura Md BT" panose="020B0602020204020303" pitchFamily="34" charset="0"/>
                </a:rPr>
                <a:t>Delay Reduction - 30%</a:t>
              </a:r>
            </a:p>
            <a:p>
              <a:endParaRPr lang="en-US" sz="2000" dirty="0">
                <a:latin typeface="Futura Md BT" panose="020B0602020204020303" pitchFamily="34" charset="0"/>
              </a:endParaRPr>
            </a:p>
            <a:p>
              <a:r>
                <a:rPr lang="en-US" sz="2000" dirty="0">
                  <a:latin typeface="Futura Md BT" panose="020B0602020204020303" pitchFamily="34" charset="0"/>
                </a:rPr>
                <a:t>Emissions Benefit – 20%</a:t>
              </a:r>
            </a:p>
          </p:txBody>
        </p:sp>
        <p:sp>
          <p:nvSpPr>
            <p:cNvPr id="9" name="Rectangle 8">
              <a:extLst>
                <a:ext uri="{FF2B5EF4-FFF2-40B4-BE49-F238E27FC236}">
                  <a16:creationId xmlns:a16="http://schemas.microsoft.com/office/drawing/2014/main" id="{52B0D759-60CD-452C-9A26-2337E43A1048}"/>
                </a:ext>
              </a:extLst>
            </p:cNvPr>
            <p:cNvSpPr/>
            <p:nvPr/>
          </p:nvSpPr>
          <p:spPr>
            <a:xfrm>
              <a:off x="7321842" y="1228421"/>
              <a:ext cx="365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Futura Md BT" panose="020B0602020204020303" pitchFamily="34" charset="0"/>
                </a:rPr>
                <a:t>Planning Factors</a:t>
              </a:r>
            </a:p>
            <a:p>
              <a:pPr algn="ctr"/>
              <a:endParaRPr lang="en-US" sz="2000" b="1" u="sng" dirty="0">
                <a:latin typeface="Futura Md BT" panose="020B0602020204020303" pitchFamily="34" charset="0"/>
              </a:endParaRPr>
            </a:p>
            <a:p>
              <a:r>
                <a:rPr lang="en-US" sz="2000" dirty="0">
                  <a:latin typeface="Futura Md BT" panose="020B0602020204020303" pitchFamily="34" charset="0"/>
                </a:rPr>
                <a:t>Scores and weights to be discussed </a:t>
              </a:r>
            </a:p>
          </p:txBody>
        </p:sp>
        <p:sp>
          <p:nvSpPr>
            <p:cNvPr id="10" name="Rectangle 9">
              <a:extLst>
                <a:ext uri="{FF2B5EF4-FFF2-40B4-BE49-F238E27FC236}">
                  <a16:creationId xmlns:a16="http://schemas.microsoft.com/office/drawing/2014/main" id="{BE54AF4F-7466-43A1-8F24-1739B3DFA1A3}"/>
                </a:ext>
              </a:extLst>
            </p:cNvPr>
            <p:cNvSpPr/>
            <p:nvPr/>
          </p:nvSpPr>
          <p:spPr>
            <a:xfrm>
              <a:off x="4648912" y="3826344"/>
              <a:ext cx="365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Futura Md BT" panose="020B0602020204020303" pitchFamily="34" charset="0"/>
                </a:rPr>
                <a:t>Total Score</a:t>
              </a:r>
            </a:p>
            <a:p>
              <a:pPr algn="ctr"/>
              <a:endParaRPr lang="en-US" sz="2000" b="1" u="sng" dirty="0">
                <a:latin typeface="Futura Md BT" panose="020B0602020204020303" pitchFamily="34" charset="0"/>
              </a:endParaRPr>
            </a:p>
            <a:p>
              <a:r>
                <a:rPr lang="en-US" sz="2000" dirty="0">
                  <a:latin typeface="Futura Md BT" panose="020B0602020204020303" pitchFamily="34" charset="0"/>
                </a:rPr>
                <a:t>B/C Analysis – 50%</a:t>
              </a:r>
            </a:p>
            <a:p>
              <a:endParaRPr lang="en-US" sz="2000" dirty="0">
                <a:latin typeface="Futura Md BT" panose="020B0602020204020303" pitchFamily="34" charset="0"/>
              </a:endParaRPr>
            </a:p>
            <a:p>
              <a:r>
                <a:rPr lang="en-US" sz="2000" dirty="0">
                  <a:latin typeface="Futura Md BT" panose="020B0602020204020303" pitchFamily="34" charset="0"/>
                </a:rPr>
                <a:t>Planning Factors – 50%</a:t>
              </a:r>
            </a:p>
          </p:txBody>
        </p:sp>
        <p:sp>
          <p:nvSpPr>
            <p:cNvPr id="11" name="Rectangle 10">
              <a:extLst>
                <a:ext uri="{FF2B5EF4-FFF2-40B4-BE49-F238E27FC236}">
                  <a16:creationId xmlns:a16="http://schemas.microsoft.com/office/drawing/2014/main" id="{913CA29C-E8B8-4E7E-9A89-C9B45D3425B2}"/>
                </a:ext>
              </a:extLst>
            </p:cNvPr>
            <p:cNvSpPr/>
            <p:nvPr/>
          </p:nvSpPr>
          <p:spPr>
            <a:xfrm>
              <a:off x="5224811" y="2006082"/>
              <a:ext cx="2097032" cy="51318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C2C64EA-F2FB-4974-8074-10B830180D38}"/>
                </a:ext>
              </a:extLst>
            </p:cNvPr>
            <p:cNvSpPr/>
            <p:nvPr/>
          </p:nvSpPr>
          <p:spPr>
            <a:xfrm>
              <a:off x="5777916" y="2519265"/>
              <a:ext cx="942392" cy="130707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extLst>
              <a:ext uri="{FF2B5EF4-FFF2-40B4-BE49-F238E27FC236}">
                <a16:creationId xmlns:a16="http://schemas.microsoft.com/office/drawing/2014/main" id="{190D73FA-64A6-44A6-B2B9-DBA10FB5B85A}"/>
              </a:ext>
            </a:extLst>
          </p:cNvPr>
          <p:cNvSpPr/>
          <p:nvPr/>
        </p:nvSpPr>
        <p:spPr>
          <a:xfrm>
            <a:off x="505927" y="812800"/>
            <a:ext cx="5696193" cy="3110030"/>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26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D6A09-6D6B-4CF8-B8D4-E8C760F1E3BE}"/>
              </a:ext>
            </a:extLst>
          </p:cNvPr>
          <p:cNvSpPr>
            <a:spLocks noGrp="1"/>
          </p:cNvSpPr>
          <p:nvPr>
            <p:ph idx="1"/>
          </p:nvPr>
        </p:nvSpPr>
        <p:spPr>
          <a:xfrm>
            <a:off x="214787" y="1208781"/>
            <a:ext cx="11788775" cy="5133296"/>
          </a:xfrm>
        </p:spPr>
        <p:txBody>
          <a:bodyPr/>
          <a:lstStyle/>
          <a:p>
            <a:pPr lvl="1">
              <a:buFont typeface="Wingdings" panose="05000000000000000000" pitchFamily="2" charset="2"/>
              <a:buChar char="§"/>
            </a:pPr>
            <a:r>
              <a:rPr lang="en-US" sz="2800" dirty="0"/>
              <a:t>Objective: Give higher priority to safety benefits</a:t>
            </a:r>
          </a:p>
          <a:p>
            <a:pPr lvl="1">
              <a:buFont typeface="Wingdings" panose="05000000000000000000" pitchFamily="2" charset="2"/>
              <a:buChar char="§"/>
            </a:pPr>
            <a:endParaRPr lang="en-US" sz="2800" dirty="0"/>
          </a:p>
          <a:p>
            <a:pPr lvl="1">
              <a:buFont typeface="Wingdings" panose="05000000000000000000" pitchFamily="2" charset="2"/>
              <a:buChar char="§"/>
            </a:pPr>
            <a:r>
              <a:rPr lang="en-US" sz="2800" dirty="0"/>
              <a:t>Total Benefits/Cost = Safety Benefits/Cost + Delay benefits/Cost + Emissions benefit/Cost</a:t>
            </a:r>
          </a:p>
          <a:p>
            <a:pPr lvl="1">
              <a:buFont typeface="Wingdings" panose="05000000000000000000" pitchFamily="2" charset="2"/>
              <a:buChar char="§"/>
            </a:pPr>
            <a:endParaRPr lang="en-US" sz="2800" dirty="0"/>
          </a:p>
          <a:p>
            <a:pPr lvl="1">
              <a:buFont typeface="Wingdings" panose="05000000000000000000" pitchFamily="2" charset="2"/>
              <a:buChar char="§"/>
            </a:pPr>
            <a:r>
              <a:rPr lang="en-US" sz="2800" dirty="0"/>
              <a:t>Calculate B/C ratios for each benefits/cost </a:t>
            </a:r>
          </a:p>
          <a:p>
            <a:pPr lvl="2">
              <a:buFont typeface="Wingdings" panose="05000000000000000000" pitchFamily="2" charset="2"/>
              <a:buChar char="§"/>
            </a:pPr>
            <a:r>
              <a:rPr lang="en-US" sz="2800" dirty="0"/>
              <a:t>Score Safety B/C ratios 1-50 points</a:t>
            </a:r>
          </a:p>
          <a:p>
            <a:pPr lvl="2">
              <a:buFont typeface="Wingdings" panose="05000000000000000000" pitchFamily="2" charset="2"/>
              <a:buChar char="§"/>
            </a:pPr>
            <a:r>
              <a:rPr lang="en-US" sz="2800" dirty="0"/>
              <a:t>Score Delay B/C ratios 1-30 points</a:t>
            </a:r>
          </a:p>
          <a:p>
            <a:pPr lvl="2">
              <a:buFont typeface="Wingdings" panose="05000000000000000000" pitchFamily="2" charset="2"/>
              <a:buChar char="§"/>
            </a:pPr>
            <a:r>
              <a:rPr lang="en-US" sz="2800" dirty="0"/>
              <a:t>Score Emissions B/C ratios 1-20 points</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i="1" dirty="0"/>
          </a:p>
        </p:txBody>
      </p:sp>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dirty="0"/>
              <a:t> 2021 B/C Proposed Benefits/Cost Scoring</a:t>
            </a:r>
          </a:p>
        </p:txBody>
      </p:sp>
    </p:spTree>
    <p:extLst>
      <p:ext uri="{BB962C8B-B14F-4D97-AF65-F5344CB8AC3E}">
        <p14:creationId xmlns:p14="http://schemas.microsoft.com/office/powerpoint/2010/main" val="356120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(DRAFT)</a:t>
            </a:r>
          </a:p>
        </p:txBody>
      </p:sp>
      <p:graphicFrame>
        <p:nvGraphicFramePr>
          <p:cNvPr id="6" name="Table 5">
            <a:extLst>
              <a:ext uri="{FF2B5EF4-FFF2-40B4-BE49-F238E27FC236}">
                <a16:creationId xmlns:a16="http://schemas.microsoft.com/office/drawing/2014/main" id="{5B031762-C312-458A-9F88-0A573EC5F627}"/>
              </a:ext>
            </a:extLst>
          </p:cNvPr>
          <p:cNvGraphicFramePr>
            <a:graphicFrameLocks noGrp="1"/>
          </p:cNvGraphicFramePr>
          <p:nvPr>
            <p:extLst>
              <p:ext uri="{D42A27DB-BD31-4B8C-83A1-F6EECF244321}">
                <p14:modId xmlns:p14="http://schemas.microsoft.com/office/powerpoint/2010/main" val="531111502"/>
              </p:ext>
            </p:extLst>
          </p:nvPr>
        </p:nvGraphicFramePr>
        <p:xfrm>
          <a:off x="1725283" y="1228725"/>
          <a:ext cx="8592144" cy="4872423"/>
        </p:xfrm>
        <a:graphic>
          <a:graphicData uri="http://schemas.openxmlformats.org/drawingml/2006/table">
            <a:tbl>
              <a:tblPr>
                <a:tableStyleId>{5C22544A-7EE6-4342-B048-85BDC9FD1C3A}</a:tableStyleId>
              </a:tblPr>
              <a:tblGrid>
                <a:gridCol w="8592144">
                  <a:extLst>
                    <a:ext uri="{9D8B030D-6E8A-4147-A177-3AD203B41FA5}">
                      <a16:colId xmlns:a16="http://schemas.microsoft.com/office/drawing/2014/main" val="2868328231"/>
                    </a:ext>
                  </a:extLst>
                </a:gridCol>
              </a:tblGrid>
              <a:tr h="509973">
                <a:tc>
                  <a:txBody>
                    <a:bodyPr/>
                    <a:lstStyle/>
                    <a:p>
                      <a:pPr algn="ctr" fontAlgn="b"/>
                      <a:r>
                        <a:rPr lang="en-US" sz="2800" b="1" u="none" strike="noStrike" dirty="0">
                          <a:solidFill>
                            <a:schemeClr val="bg1"/>
                          </a:solidFill>
                          <a:effectLst/>
                          <a:latin typeface="Futura Md BT" panose="020B0602020204020303" pitchFamily="34" charset="0"/>
                        </a:rPr>
                        <a:t>2021 Call - Planning factors</a:t>
                      </a:r>
                      <a:endParaRPr lang="en-US" sz="2800" b="1" i="0" u="none" strike="noStrike" dirty="0">
                        <a:solidFill>
                          <a:schemeClr val="bg1"/>
                        </a:solidFill>
                        <a:effectLst/>
                        <a:latin typeface="Futura Md BT" panose="020B0602020204020303" pitchFamily="34" charset="0"/>
                      </a:endParaRPr>
                    </a:p>
                  </a:txBody>
                  <a:tcPr marL="9525" marR="9525" marT="9525" marB="0" anchor="b">
                    <a:solidFill>
                      <a:srgbClr val="C00000"/>
                    </a:solidFill>
                  </a:tcPr>
                </a:tc>
                <a:extLst>
                  <a:ext uri="{0D108BD9-81ED-4DB2-BD59-A6C34878D82A}">
                    <a16:rowId xmlns:a16="http://schemas.microsoft.com/office/drawing/2014/main" val="4270312756"/>
                  </a:ext>
                </a:extLst>
              </a:tr>
              <a:tr h="393532">
                <a:tc>
                  <a:txBody>
                    <a:bodyPr/>
                    <a:lstStyle/>
                    <a:p>
                      <a:pPr algn="l" fontAlgn="b"/>
                      <a:r>
                        <a:rPr lang="en-US" sz="2800" u="none" strike="noStrike" dirty="0">
                          <a:effectLst/>
                          <a:latin typeface="Futura Md BT" panose="020B0602020204020303" pitchFamily="34" charset="0"/>
                        </a:rPr>
                        <a:t>Safety</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320103666"/>
                  </a:ext>
                </a:extLst>
              </a:tr>
              <a:tr h="429032">
                <a:tc>
                  <a:txBody>
                    <a:bodyPr/>
                    <a:lstStyle/>
                    <a:p>
                      <a:pPr algn="l" fontAlgn="b"/>
                      <a:r>
                        <a:rPr lang="en-US" sz="2800" u="none" strike="noStrike" dirty="0">
                          <a:effectLst/>
                          <a:latin typeface="Futura Md BT" panose="020B0602020204020303" pitchFamily="34" charset="0"/>
                        </a:rPr>
                        <a:t>Multimodal accommodations/improvements</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003594736"/>
                  </a:ext>
                </a:extLst>
              </a:tr>
              <a:tr h="393532">
                <a:tc>
                  <a:txBody>
                    <a:bodyPr/>
                    <a:lstStyle/>
                    <a:p>
                      <a:pPr algn="l" fontAlgn="b"/>
                      <a:r>
                        <a:rPr lang="en-US" sz="2800" u="none" strike="noStrike" dirty="0">
                          <a:effectLst/>
                          <a:latin typeface="Futura Md BT" panose="020B0602020204020303" pitchFamily="34" charset="0"/>
                        </a:rPr>
                        <a:t>Congestion management</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786071130"/>
                  </a:ext>
                </a:extLst>
              </a:tr>
              <a:tr h="393532">
                <a:tc>
                  <a:txBody>
                    <a:bodyPr/>
                    <a:lstStyle/>
                    <a:p>
                      <a:pPr algn="l" fontAlgn="b"/>
                      <a:r>
                        <a:rPr lang="en-US" sz="2800" u="none" strike="noStrike" dirty="0">
                          <a:effectLst/>
                          <a:latin typeface="Futura Md BT" panose="020B0602020204020303" pitchFamily="34" charset="0"/>
                        </a:rPr>
                        <a:t>Resiliency </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601322769"/>
                  </a:ext>
                </a:extLst>
              </a:tr>
              <a:tr h="393532">
                <a:tc>
                  <a:txBody>
                    <a:bodyPr/>
                    <a:lstStyle/>
                    <a:p>
                      <a:pPr algn="l" fontAlgn="b"/>
                      <a:r>
                        <a:rPr lang="en-US" sz="2800" u="none" strike="noStrike" dirty="0">
                          <a:effectLst/>
                          <a:latin typeface="Futura Md BT" panose="020B0602020204020303" pitchFamily="34" charset="0"/>
                        </a:rPr>
                        <a:t>Connectivity </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794107465"/>
                  </a:ext>
                </a:extLst>
              </a:tr>
              <a:tr h="393532">
                <a:tc>
                  <a:txBody>
                    <a:bodyPr/>
                    <a:lstStyle/>
                    <a:p>
                      <a:pPr algn="l" fontAlgn="b"/>
                      <a:r>
                        <a:rPr lang="en-US" sz="2800" u="none" strike="noStrike" dirty="0">
                          <a:effectLst/>
                          <a:latin typeface="Futura Md BT" panose="020B0602020204020303" pitchFamily="34" charset="0"/>
                        </a:rPr>
                        <a:t>Equity</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830422498"/>
                  </a:ext>
                </a:extLst>
              </a:tr>
              <a:tr h="393532">
                <a:tc>
                  <a:txBody>
                    <a:bodyPr/>
                    <a:lstStyle/>
                    <a:p>
                      <a:pPr algn="l" fontAlgn="b"/>
                      <a:r>
                        <a:rPr lang="en-US" sz="2800" u="none" strike="noStrike" dirty="0">
                          <a:effectLst/>
                          <a:latin typeface="Futura Md BT" panose="020B0602020204020303" pitchFamily="34" charset="0"/>
                        </a:rPr>
                        <a:t>Planning Coordination</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764070877"/>
                  </a:ext>
                </a:extLst>
              </a:tr>
              <a:tr h="393532">
                <a:tc>
                  <a:txBody>
                    <a:bodyPr/>
                    <a:lstStyle/>
                    <a:p>
                      <a:pPr algn="l" fontAlgn="b"/>
                      <a:r>
                        <a:rPr lang="en-US" sz="2800" u="none" strike="noStrike" dirty="0">
                          <a:effectLst/>
                          <a:latin typeface="Futura Md BT" panose="020B0602020204020303" pitchFamily="34" charset="0"/>
                        </a:rPr>
                        <a:t>Urban/rural/transitioning</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1866313274"/>
                  </a:ext>
                </a:extLst>
              </a:tr>
              <a:tr h="365327">
                <a:tc>
                  <a:txBody>
                    <a:bodyPr/>
                    <a:lstStyle/>
                    <a:p>
                      <a:pPr algn="l" fontAlgn="b"/>
                      <a:r>
                        <a:rPr lang="en-US" sz="2800" u="none" strike="noStrike" dirty="0">
                          <a:effectLst/>
                          <a:latin typeface="Futura Md BT" panose="020B0602020204020303" pitchFamily="34" charset="0"/>
                        </a:rPr>
                        <a:t>Environmental/Ecological</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1411568867"/>
                  </a:ext>
                </a:extLst>
              </a:tr>
              <a:tr h="353105">
                <a:tc>
                  <a:txBody>
                    <a:bodyPr/>
                    <a:lstStyle/>
                    <a:p>
                      <a:pPr algn="l" fontAlgn="b"/>
                      <a:r>
                        <a:rPr lang="en-US" sz="2800" u="none" strike="noStrike" dirty="0">
                          <a:effectLst/>
                          <a:latin typeface="Futura Md BT" panose="020B0602020204020303" pitchFamily="34" charset="0"/>
                        </a:rPr>
                        <a:t>Functional Class/Freight Network/Evacuation Routes</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4282583793"/>
                  </a:ext>
                </a:extLst>
              </a:tr>
            </a:tbl>
          </a:graphicData>
        </a:graphic>
      </p:graphicFrame>
    </p:spTree>
    <p:extLst>
      <p:ext uri="{BB962C8B-B14F-4D97-AF65-F5344CB8AC3E}">
        <p14:creationId xmlns:p14="http://schemas.microsoft.com/office/powerpoint/2010/main" val="366063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11484ABB-5119-4D5A-AEAC-D7971C79B30B}"/>
              </a:ext>
            </a:extLst>
          </p:cNvPr>
          <p:cNvGraphicFramePr>
            <a:graphicFrameLocks noGrp="1"/>
          </p:cNvGraphicFramePr>
          <p:nvPr>
            <p:extLst>
              <p:ext uri="{D42A27DB-BD31-4B8C-83A1-F6EECF244321}">
                <p14:modId xmlns:p14="http://schemas.microsoft.com/office/powerpoint/2010/main" val="3241137165"/>
              </p:ext>
            </p:extLst>
          </p:nvPr>
        </p:nvGraphicFramePr>
        <p:xfrm>
          <a:off x="199700" y="1193800"/>
          <a:ext cx="11789099" cy="4928455"/>
        </p:xfrm>
        <a:graphic>
          <a:graphicData uri="http://schemas.openxmlformats.org/drawingml/2006/table">
            <a:tbl>
              <a:tblPr>
                <a:tableStyleId>{5C22544A-7EE6-4342-B048-85BDC9FD1C3A}</a:tableStyleId>
              </a:tblPr>
              <a:tblGrid>
                <a:gridCol w="417046">
                  <a:extLst>
                    <a:ext uri="{9D8B030D-6E8A-4147-A177-3AD203B41FA5}">
                      <a16:colId xmlns:a16="http://schemas.microsoft.com/office/drawing/2014/main" val="3993649188"/>
                    </a:ext>
                  </a:extLst>
                </a:gridCol>
                <a:gridCol w="11372053">
                  <a:extLst>
                    <a:ext uri="{9D8B030D-6E8A-4147-A177-3AD203B41FA5}">
                      <a16:colId xmlns:a16="http://schemas.microsoft.com/office/drawing/2014/main" val="3119229161"/>
                    </a:ext>
                  </a:extLst>
                </a:gridCol>
              </a:tblGrid>
              <a:tr h="133776">
                <a:tc gridSpan="2">
                  <a:txBody>
                    <a:bodyPr/>
                    <a:lstStyle/>
                    <a:p>
                      <a:pPr algn="ctr" fontAlgn="ctr"/>
                      <a:r>
                        <a:rPr lang="en-US" sz="2400" b="1" u="none" strike="noStrike" dirty="0">
                          <a:solidFill>
                            <a:schemeClr val="bg1"/>
                          </a:solidFill>
                          <a:effectLst/>
                          <a:latin typeface="Futura Md BT" panose="020B0602020204020303" pitchFamily="34" charset="0"/>
                        </a:rPr>
                        <a:t> Safety </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2281017"/>
                  </a:ext>
                </a:extLst>
              </a:tr>
              <a:tr h="501224">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new roadway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303702209"/>
                  </a:ext>
                </a:extLst>
              </a:tr>
              <a:tr h="854795">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expected functional classification of the existing or new roadway  (Principal arterial/minor arterial/major collector)</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702771007"/>
                  </a:ext>
                </a:extLst>
              </a:tr>
              <a:tr h="808905">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1 respond to questions 4 &amp; 5 based on a parallel facility to which the proposed new roadway will provide an alternative route choice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93934081"/>
                  </a:ext>
                </a:extLst>
              </a:tr>
              <a:tr h="1128718">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estimated expected crashes (crashes that do not  have primary contributing factor as impaired driving or speeding) without improvement based on estimated VMT in year open to traffic</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671201066"/>
                  </a:ext>
                </a:extLst>
              </a:tr>
              <a:tr h="1259528">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estimated expected crashes (crashes that do not  have primary contributing factor as impaired driving or speeding)  with improvement based on estimated VMT in year open to traffic</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287007193"/>
                  </a:ext>
                </a:extLst>
              </a:tr>
            </a:tbl>
          </a:graphicData>
        </a:graphic>
      </p:graphicFrame>
    </p:spTree>
    <p:extLst>
      <p:ext uri="{BB962C8B-B14F-4D97-AF65-F5344CB8AC3E}">
        <p14:creationId xmlns:p14="http://schemas.microsoft.com/office/powerpoint/2010/main" val="154483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3" name="Table 2">
            <a:extLst>
              <a:ext uri="{FF2B5EF4-FFF2-40B4-BE49-F238E27FC236}">
                <a16:creationId xmlns:a16="http://schemas.microsoft.com/office/drawing/2014/main" id="{E84ECC87-FFD0-4DE7-A2D7-1850453E749D}"/>
              </a:ext>
            </a:extLst>
          </p:cNvPr>
          <p:cNvGraphicFramePr>
            <a:graphicFrameLocks noGrp="1"/>
          </p:cNvGraphicFramePr>
          <p:nvPr>
            <p:extLst>
              <p:ext uri="{D42A27DB-BD31-4B8C-83A1-F6EECF244321}">
                <p14:modId xmlns:p14="http://schemas.microsoft.com/office/powerpoint/2010/main" val="2273091492"/>
              </p:ext>
            </p:extLst>
          </p:nvPr>
        </p:nvGraphicFramePr>
        <p:xfrm>
          <a:off x="781050" y="1114425"/>
          <a:ext cx="10140950" cy="5658406"/>
        </p:xfrm>
        <a:graphic>
          <a:graphicData uri="http://schemas.openxmlformats.org/drawingml/2006/table">
            <a:tbl>
              <a:tblPr>
                <a:tableStyleId>{5C22544A-7EE6-4342-B048-85BDC9FD1C3A}</a:tableStyleId>
              </a:tblPr>
              <a:tblGrid>
                <a:gridCol w="425366">
                  <a:extLst>
                    <a:ext uri="{9D8B030D-6E8A-4147-A177-3AD203B41FA5}">
                      <a16:colId xmlns:a16="http://schemas.microsoft.com/office/drawing/2014/main" val="2694624917"/>
                    </a:ext>
                  </a:extLst>
                </a:gridCol>
                <a:gridCol w="9715584">
                  <a:extLst>
                    <a:ext uri="{9D8B030D-6E8A-4147-A177-3AD203B41FA5}">
                      <a16:colId xmlns:a16="http://schemas.microsoft.com/office/drawing/2014/main" val="2936923051"/>
                    </a:ext>
                  </a:extLst>
                </a:gridCol>
              </a:tblGrid>
              <a:tr h="423188">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(non freeways) - Pedestrian</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2936926821"/>
                  </a:ext>
                </a:extLst>
              </a:tr>
              <a:tr h="72144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non freeway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048134451"/>
                  </a:ext>
                </a:extLst>
              </a:tr>
              <a:tr h="423188">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does the road facility have existing sidewalk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688548923"/>
                  </a:ext>
                </a:extLst>
              </a:tr>
              <a:tr h="721442">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does the proposed project improve existing sidewalks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417320124"/>
                  </a:ext>
                </a:extLst>
              </a:tr>
              <a:tr h="721442">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3 does the proposed project rebuild/repair existing sidewalk to current standers (ADA requirements)</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624025386"/>
                  </a:ext>
                </a:extLst>
              </a:tr>
              <a:tr h="721442">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does the proposed project expand (widen or extend (width &lt;5ft-0, </a:t>
                      </a:r>
                      <a:r>
                        <a:rPr lang="en-US" sz="2400" u="sng" strike="noStrike" dirty="0">
                          <a:effectLst/>
                          <a:latin typeface="Futura Md BT" panose="020B0602020204020303" pitchFamily="34" charset="0"/>
                        </a:rPr>
                        <a:t>&gt;</a:t>
                      </a:r>
                      <a:r>
                        <a:rPr lang="en-US" sz="2400" u="none" strike="noStrike" dirty="0">
                          <a:effectLst/>
                          <a:latin typeface="Futura Md BT" panose="020B0602020204020303" pitchFamily="34" charset="0"/>
                        </a:rPr>
                        <a:t> 6ft-1, </a:t>
                      </a:r>
                      <a:r>
                        <a:rPr lang="en-US" sz="2400" u="sng" strike="noStrike" dirty="0">
                          <a:effectLst/>
                          <a:latin typeface="Futura Md BT" panose="020B0602020204020303" pitchFamily="34" charset="0"/>
                        </a:rPr>
                        <a:t>&gt;</a:t>
                      </a:r>
                      <a:r>
                        <a:rPr lang="en-US" sz="2400" u="none" strike="noStrike" dirty="0">
                          <a:effectLst/>
                          <a:latin typeface="Futura Md BT" panose="020B0602020204020303" pitchFamily="34" charset="0"/>
                        </a:rPr>
                        <a:t> 8ft. </a:t>
                      </a:r>
                      <a:r>
                        <a:rPr lang="en-US" sz="2400" u="sng" strike="noStrike" dirty="0">
                          <a:effectLst/>
                          <a:latin typeface="Futura Md BT" panose="020B0602020204020303" pitchFamily="34" charset="0"/>
                        </a:rPr>
                        <a:t>&gt;</a:t>
                      </a:r>
                      <a:r>
                        <a:rPr lang="en-US" sz="2400" u="none" strike="noStrike" dirty="0">
                          <a:effectLst/>
                          <a:latin typeface="Futura Md BT" panose="020B0602020204020303" pitchFamily="34" charset="0"/>
                        </a:rPr>
                        <a:t> 10ft- 3) sidewalk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609320724"/>
                  </a:ext>
                </a:extLst>
              </a:tr>
              <a:tr h="629104">
                <a:tc>
                  <a:txBody>
                    <a:bodyPr/>
                    <a:lstStyle/>
                    <a:p>
                      <a:pPr algn="ctr" fontAlgn="ctr"/>
                      <a:r>
                        <a:rPr lang="en-US" sz="2400" u="none" strike="noStrike">
                          <a:effectLst/>
                          <a:latin typeface="Futura Md BT" panose="020B0602020204020303" pitchFamily="34" charset="0"/>
                        </a:rPr>
                        <a:t>6</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2 does the proposed project provide new sidewalk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576872828"/>
                  </a:ext>
                </a:extLst>
              </a:tr>
              <a:tr h="1077527">
                <a:tc>
                  <a:txBody>
                    <a:bodyPr/>
                    <a:lstStyle/>
                    <a:p>
                      <a:pPr algn="ctr" fontAlgn="ctr"/>
                      <a:r>
                        <a:rPr lang="en-US" sz="2400" u="none" strike="noStrike">
                          <a:effectLst/>
                          <a:latin typeface="Futura Md BT" panose="020B0602020204020303" pitchFamily="34" charset="0"/>
                        </a:rPr>
                        <a:t>7</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6 does the proposed project provide sidewalks (width &lt;5ft-0, &gt; 6ft-1, &gt; 8ft. &gt; 10ft- 3) additional 1 point for new sidewalks in both directions</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868386857"/>
                  </a:ext>
                </a:extLst>
              </a:tr>
            </a:tbl>
          </a:graphicData>
        </a:graphic>
      </p:graphicFrame>
    </p:spTree>
    <p:extLst>
      <p:ext uri="{BB962C8B-B14F-4D97-AF65-F5344CB8AC3E}">
        <p14:creationId xmlns:p14="http://schemas.microsoft.com/office/powerpoint/2010/main" val="392424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(DRAFT)</a:t>
            </a:r>
          </a:p>
        </p:txBody>
      </p:sp>
      <p:graphicFrame>
        <p:nvGraphicFramePr>
          <p:cNvPr id="2" name="Table 1">
            <a:extLst>
              <a:ext uri="{FF2B5EF4-FFF2-40B4-BE49-F238E27FC236}">
                <a16:creationId xmlns:a16="http://schemas.microsoft.com/office/drawing/2014/main" id="{D19C2F05-D4C0-4D9A-B117-29723B7E65A4}"/>
              </a:ext>
            </a:extLst>
          </p:cNvPr>
          <p:cNvGraphicFramePr>
            <a:graphicFrameLocks noGrp="1"/>
          </p:cNvGraphicFramePr>
          <p:nvPr>
            <p:extLst>
              <p:ext uri="{D42A27DB-BD31-4B8C-83A1-F6EECF244321}">
                <p14:modId xmlns:p14="http://schemas.microsoft.com/office/powerpoint/2010/main" val="2335848765"/>
              </p:ext>
            </p:extLst>
          </p:nvPr>
        </p:nvGraphicFramePr>
        <p:xfrm>
          <a:off x="768350" y="1301699"/>
          <a:ext cx="10655300" cy="3943401"/>
        </p:xfrm>
        <a:graphic>
          <a:graphicData uri="http://schemas.openxmlformats.org/drawingml/2006/table">
            <a:tbl>
              <a:tblPr>
                <a:tableStyleId>{5C22544A-7EE6-4342-B048-85BDC9FD1C3A}</a:tableStyleId>
              </a:tblPr>
              <a:tblGrid>
                <a:gridCol w="833556">
                  <a:extLst>
                    <a:ext uri="{9D8B030D-6E8A-4147-A177-3AD203B41FA5}">
                      <a16:colId xmlns:a16="http://schemas.microsoft.com/office/drawing/2014/main" val="478553145"/>
                    </a:ext>
                  </a:extLst>
                </a:gridCol>
                <a:gridCol w="9821744">
                  <a:extLst>
                    <a:ext uri="{9D8B030D-6E8A-4147-A177-3AD203B41FA5}">
                      <a16:colId xmlns:a16="http://schemas.microsoft.com/office/drawing/2014/main" val="4045803028"/>
                    </a:ext>
                  </a:extLst>
                </a:gridCol>
              </a:tblGrid>
              <a:tr h="720583">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(non freeways) - Pedestrian</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3744372003"/>
                  </a:ext>
                </a:extLst>
              </a:tr>
              <a:tr h="1390793">
                <a:tc>
                  <a:txBody>
                    <a:bodyPr/>
                    <a:lstStyle/>
                    <a:p>
                      <a:pPr algn="ctr" fontAlgn="ctr"/>
                      <a:r>
                        <a:rPr lang="en-US" sz="2400" u="none" strike="noStrike">
                          <a:effectLst/>
                          <a:latin typeface="Futura Md BT" panose="020B0602020204020303" pitchFamily="34" charset="0"/>
                        </a:rPr>
                        <a:t>8</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1 does the proposed project (new roadway) provide new sidewalks (Y/N) (width &lt;5ft-0, &gt; 6ft-1, &gt; 8ft. &gt; 10ft- 3)</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534371504"/>
                  </a:ext>
                </a:extLst>
              </a:tr>
              <a:tr h="1832025">
                <a:tc>
                  <a:txBody>
                    <a:bodyPr/>
                    <a:lstStyle/>
                    <a:p>
                      <a:pPr algn="ctr" fontAlgn="ctr"/>
                      <a:r>
                        <a:rPr lang="en-US" sz="2400" u="none" strike="noStrike">
                          <a:effectLst/>
                          <a:latin typeface="Futura Md BT" panose="020B0602020204020303" pitchFamily="34" charset="0"/>
                        </a:rPr>
                        <a:t>9</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8 does the proposed project (new roadway) provide new sidewalks in one or both directions (width &lt;5ft-0, &gt; 6ft-1, &gt; 10ft- 3 or extension of existing)</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139383829"/>
                  </a:ext>
                </a:extLst>
              </a:tr>
            </a:tbl>
          </a:graphicData>
        </a:graphic>
      </p:graphicFrame>
    </p:spTree>
    <p:extLst>
      <p:ext uri="{BB962C8B-B14F-4D97-AF65-F5344CB8AC3E}">
        <p14:creationId xmlns:p14="http://schemas.microsoft.com/office/powerpoint/2010/main" val="59421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3" name="Table 2">
            <a:extLst>
              <a:ext uri="{FF2B5EF4-FFF2-40B4-BE49-F238E27FC236}">
                <a16:creationId xmlns:a16="http://schemas.microsoft.com/office/drawing/2014/main" id="{2F1FEFB7-8453-4616-8D8D-19E50A73CC82}"/>
              </a:ext>
            </a:extLst>
          </p:cNvPr>
          <p:cNvGraphicFramePr>
            <a:graphicFrameLocks noGrp="1"/>
          </p:cNvGraphicFramePr>
          <p:nvPr>
            <p:extLst>
              <p:ext uri="{D42A27DB-BD31-4B8C-83A1-F6EECF244321}">
                <p14:modId xmlns:p14="http://schemas.microsoft.com/office/powerpoint/2010/main" val="2910391601"/>
              </p:ext>
            </p:extLst>
          </p:nvPr>
        </p:nvGraphicFramePr>
        <p:xfrm>
          <a:off x="-1" y="1097870"/>
          <a:ext cx="12191999" cy="5714756"/>
        </p:xfrm>
        <a:graphic>
          <a:graphicData uri="http://schemas.openxmlformats.org/drawingml/2006/table">
            <a:tbl>
              <a:tblPr>
                <a:tableStyleId>{5C22544A-7EE6-4342-B048-85BDC9FD1C3A}</a:tableStyleId>
              </a:tblPr>
              <a:tblGrid>
                <a:gridCol w="333830">
                  <a:extLst>
                    <a:ext uri="{9D8B030D-6E8A-4147-A177-3AD203B41FA5}">
                      <a16:colId xmlns:a16="http://schemas.microsoft.com/office/drawing/2014/main" val="1815181203"/>
                    </a:ext>
                  </a:extLst>
                </a:gridCol>
                <a:gridCol w="11858169">
                  <a:extLst>
                    <a:ext uri="{9D8B030D-6E8A-4147-A177-3AD203B41FA5}">
                      <a16:colId xmlns:a16="http://schemas.microsoft.com/office/drawing/2014/main" val="3367765651"/>
                    </a:ext>
                  </a:extLst>
                </a:gridCol>
              </a:tblGrid>
              <a:tr h="391429">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(non freeways) - bicyclist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3170098099"/>
                  </a:ext>
                </a:extLst>
              </a:tr>
              <a:tr h="391429">
                <a:tc>
                  <a:txBody>
                    <a:bodyPr/>
                    <a:lstStyle/>
                    <a:p>
                      <a:pPr algn="ctr" fontAlgn="ctr"/>
                      <a:r>
                        <a:rPr lang="en-US" sz="2400" u="none" strike="noStrike" dirty="0">
                          <a:effectLst/>
                          <a:latin typeface="Futura Md BT" panose="020B0602020204020303" pitchFamily="34" charset="0"/>
                        </a:rPr>
                        <a:t>1</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non freeway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005904836"/>
                  </a:ext>
                </a:extLst>
              </a:tr>
              <a:tr h="354472">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no, does the road facility have existing bike share/bike lane (Y/N)</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531602271"/>
                  </a:ext>
                </a:extLst>
              </a:tr>
              <a:tr h="478971">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does the proposed project improve bicycle bike share/bike lane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69196971"/>
                  </a:ext>
                </a:extLst>
              </a:tr>
              <a:tr h="653143">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yes, to question 3 does the proposed project expand/extend bike lane/bikeshare lane/wide shoulder (</a:t>
                      </a:r>
                      <a:r>
                        <a:rPr lang="en-US" sz="2400" u="sng" strike="noStrike" dirty="0">
                          <a:effectLst/>
                          <a:latin typeface="Futura Md BT" panose="020B0602020204020303" pitchFamily="34" charset="0"/>
                        </a:rPr>
                        <a:t>&gt;</a:t>
                      </a:r>
                      <a:r>
                        <a:rPr lang="en-US" sz="2400" u="none" strike="noStrike" dirty="0">
                          <a:effectLst/>
                          <a:latin typeface="Futura Md BT" panose="020B0602020204020303" pitchFamily="34" charset="0"/>
                        </a:rPr>
                        <a:t> 3ft, </a:t>
                      </a:r>
                      <a:r>
                        <a:rPr lang="en-US" sz="2400" u="sng" strike="noStrike" dirty="0">
                          <a:effectLst/>
                          <a:latin typeface="Futura Md BT" panose="020B0602020204020303" pitchFamily="34" charset="0"/>
                        </a:rPr>
                        <a:t>&gt;</a:t>
                      </a:r>
                      <a:r>
                        <a:rPr lang="en-US" sz="2400" u="none" strike="noStrike" dirty="0">
                          <a:effectLst/>
                          <a:latin typeface="Futura Md BT" panose="020B0602020204020303" pitchFamily="34" charset="0"/>
                        </a:rPr>
                        <a:t> 6ft)</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210640205"/>
                  </a:ext>
                </a:extLst>
              </a:tr>
              <a:tr h="777826">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yes, to questions 3 or 4 does the proposed project provide dedicated bike lane with buffer (Y/N) in one direction or both</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3797489414"/>
                  </a:ext>
                </a:extLst>
              </a:tr>
              <a:tr h="695098">
                <a:tc>
                  <a:txBody>
                    <a:bodyPr/>
                    <a:lstStyle/>
                    <a:p>
                      <a:pPr algn="ctr" fontAlgn="ctr"/>
                      <a:r>
                        <a:rPr lang="en-US" sz="2400" u="none" strike="noStrike">
                          <a:effectLst/>
                          <a:latin typeface="Futura Md BT" panose="020B0602020204020303" pitchFamily="34" charset="0"/>
                        </a:rPr>
                        <a:t>6</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no, to question 2 does the proposed project provide new bike lane/bikeshare lane/wide shoulder (Y/N)</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3860602"/>
                  </a:ext>
                </a:extLst>
              </a:tr>
              <a:tr h="777826">
                <a:tc>
                  <a:txBody>
                    <a:bodyPr/>
                    <a:lstStyle/>
                    <a:p>
                      <a:pPr algn="ctr" fontAlgn="ctr"/>
                      <a:r>
                        <a:rPr lang="en-US" sz="2400" u="none" strike="noStrike">
                          <a:effectLst/>
                          <a:latin typeface="Futura Md BT" panose="020B0602020204020303" pitchFamily="34" charset="0"/>
                        </a:rPr>
                        <a:t>7</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6 does the proposed project provides new bike facility without buffer bike lane/wide shoulder (&gt; 3ft, &gt; 6ft)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479664475"/>
                  </a:ext>
                </a:extLst>
              </a:tr>
              <a:tr h="777826">
                <a:tc>
                  <a:txBody>
                    <a:bodyPr/>
                    <a:lstStyle/>
                    <a:p>
                      <a:pPr algn="ctr" fontAlgn="ctr"/>
                      <a:r>
                        <a:rPr lang="en-US" sz="2400" u="none" strike="noStrike">
                          <a:effectLst/>
                          <a:latin typeface="Futura Md BT" panose="020B0602020204020303" pitchFamily="34" charset="0"/>
                        </a:rPr>
                        <a:t>8</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6 does the proposed project provides new bike facility without buffer bike lane/wide shoulder (&gt; 3ft, &gt; 6ft) in one direction or both</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287549625"/>
                  </a:ext>
                </a:extLst>
              </a:tr>
            </a:tbl>
          </a:graphicData>
        </a:graphic>
      </p:graphicFrame>
    </p:spTree>
    <p:extLst>
      <p:ext uri="{BB962C8B-B14F-4D97-AF65-F5344CB8AC3E}">
        <p14:creationId xmlns:p14="http://schemas.microsoft.com/office/powerpoint/2010/main" val="61420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(DRAFT)</a:t>
            </a:r>
          </a:p>
        </p:txBody>
      </p:sp>
      <p:graphicFrame>
        <p:nvGraphicFramePr>
          <p:cNvPr id="2" name="Table 1">
            <a:extLst>
              <a:ext uri="{FF2B5EF4-FFF2-40B4-BE49-F238E27FC236}">
                <a16:creationId xmlns:a16="http://schemas.microsoft.com/office/drawing/2014/main" id="{D4F6E348-8AFA-4F04-8018-A1C19CC5F0FA}"/>
              </a:ext>
            </a:extLst>
          </p:cNvPr>
          <p:cNvGraphicFramePr>
            <a:graphicFrameLocks noGrp="1"/>
          </p:cNvGraphicFramePr>
          <p:nvPr>
            <p:extLst>
              <p:ext uri="{D42A27DB-BD31-4B8C-83A1-F6EECF244321}">
                <p14:modId xmlns:p14="http://schemas.microsoft.com/office/powerpoint/2010/main" val="480477295"/>
              </p:ext>
            </p:extLst>
          </p:nvPr>
        </p:nvGraphicFramePr>
        <p:xfrm>
          <a:off x="307520" y="1372281"/>
          <a:ext cx="11536137" cy="3925433"/>
        </p:xfrm>
        <a:graphic>
          <a:graphicData uri="http://schemas.openxmlformats.org/drawingml/2006/table">
            <a:tbl>
              <a:tblPr>
                <a:tableStyleId>{5C22544A-7EE6-4342-B048-85BDC9FD1C3A}</a:tableStyleId>
              </a:tblPr>
              <a:tblGrid>
                <a:gridCol w="438080">
                  <a:extLst>
                    <a:ext uri="{9D8B030D-6E8A-4147-A177-3AD203B41FA5}">
                      <a16:colId xmlns:a16="http://schemas.microsoft.com/office/drawing/2014/main" val="516124241"/>
                    </a:ext>
                  </a:extLst>
                </a:gridCol>
                <a:gridCol w="11098057">
                  <a:extLst>
                    <a:ext uri="{9D8B030D-6E8A-4147-A177-3AD203B41FA5}">
                      <a16:colId xmlns:a16="http://schemas.microsoft.com/office/drawing/2014/main" val="2678965462"/>
                    </a:ext>
                  </a:extLst>
                </a:gridCol>
              </a:tblGrid>
              <a:tr h="607348">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(non freeways) - bicyclist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416368962"/>
                  </a:ext>
                </a:extLst>
              </a:tr>
              <a:tr h="907118">
                <a:tc>
                  <a:txBody>
                    <a:bodyPr/>
                    <a:lstStyle/>
                    <a:p>
                      <a:pPr algn="ctr" fontAlgn="ctr"/>
                      <a:r>
                        <a:rPr lang="en-US" sz="2400" u="none" strike="noStrike">
                          <a:effectLst/>
                          <a:latin typeface="Futura Md BT" panose="020B0602020204020303" pitchFamily="34" charset="0"/>
                        </a:rPr>
                        <a:t>9</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1 does the proposed project (new roadway) provide new bike facility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286135819"/>
                  </a:ext>
                </a:extLst>
              </a:tr>
              <a:tr h="1148561">
                <a:tc>
                  <a:txBody>
                    <a:bodyPr/>
                    <a:lstStyle/>
                    <a:p>
                      <a:pPr algn="ctr" fontAlgn="ctr"/>
                      <a:r>
                        <a:rPr lang="en-US" sz="2400" u="none" strike="noStrike">
                          <a:effectLst/>
                          <a:latin typeface="Futura Md BT" panose="020B0602020204020303" pitchFamily="34" charset="0"/>
                        </a:rPr>
                        <a:t>10</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7 does the proposed project (new roadway) provide new facility without buffer dedicated bike lane/wide shoulder (&gt; 3ft, &gt; 6ft)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644063444"/>
                  </a:ext>
                </a:extLst>
              </a:tr>
              <a:tr h="1262406">
                <a:tc>
                  <a:txBody>
                    <a:bodyPr/>
                    <a:lstStyle/>
                    <a:p>
                      <a:pPr algn="ctr" fontAlgn="ctr"/>
                      <a:r>
                        <a:rPr lang="en-US" sz="2400" u="none" strike="noStrike">
                          <a:effectLst/>
                          <a:latin typeface="Futura Md BT" panose="020B0602020204020303" pitchFamily="34" charset="0"/>
                        </a:rPr>
                        <a:t>11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yes to questions 7does the proposed project (new roadway) provides a new bike facility with buffer dedicated bike lane/wide shoulder (&gt; 3ft, &gt; 6ft)) in one direction or both</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711496798"/>
                  </a:ext>
                </a:extLst>
              </a:tr>
            </a:tbl>
          </a:graphicData>
        </a:graphic>
      </p:graphicFrame>
    </p:spTree>
    <p:extLst>
      <p:ext uri="{BB962C8B-B14F-4D97-AF65-F5344CB8AC3E}">
        <p14:creationId xmlns:p14="http://schemas.microsoft.com/office/powerpoint/2010/main" val="246065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3" name="Table 2">
            <a:extLst>
              <a:ext uri="{FF2B5EF4-FFF2-40B4-BE49-F238E27FC236}">
                <a16:creationId xmlns:a16="http://schemas.microsoft.com/office/drawing/2014/main" id="{5F629043-8A66-4C59-8972-C76947788A1F}"/>
              </a:ext>
            </a:extLst>
          </p:cNvPr>
          <p:cNvGraphicFramePr>
            <a:graphicFrameLocks noGrp="1"/>
          </p:cNvGraphicFramePr>
          <p:nvPr>
            <p:extLst>
              <p:ext uri="{D42A27DB-BD31-4B8C-83A1-F6EECF244321}">
                <p14:modId xmlns:p14="http://schemas.microsoft.com/office/powerpoint/2010/main" val="2790038254"/>
              </p:ext>
            </p:extLst>
          </p:nvPr>
        </p:nvGraphicFramePr>
        <p:xfrm>
          <a:off x="278491" y="1228725"/>
          <a:ext cx="11768365" cy="4867215"/>
        </p:xfrm>
        <a:graphic>
          <a:graphicData uri="http://schemas.openxmlformats.org/drawingml/2006/table">
            <a:tbl>
              <a:tblPr>
                <a:tableStyleId>{5C22544A-7EE6-4342-B048-85BDC9FD1C3A}</a:tableStyleId>
              </a:tblPr>
              <a:tblGrid>
                <a:gridCol w="493628">
                  <a:extLst>
                    <a:ext uri="{9D8B030D-6E8A-4147-A177-3AD203B41FA5}">
                      <a16:colId xmlns:a16="http://schemas.microsoft.com/office/drawing/2014/main" val="3790488594"/>
                    </a:ext>
                  </a:extLst>
                </a:gridCol>
                <a:gridCol w="11274737">
                  <a:extLst>
                    <a:ext uri="{9D8B030D-6E8A-4147-A177-3AD203B41FA5}">
                      <a16:colId xmlns:a16="http://schemas.microsoft.com/office/drawing/2014/main" val="2506881909"/>
                    </a:ext>
                  </a:extLst>
                </a:gridCol>
              </a:tblGrid>
              <a:tr h="538846">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(non freeways) - Transit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2253794273"/>
                  </a:ext>
                </a:extLst>
              </a:tr>
              <a:tr h="804807">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non freeway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63257935"/>
                  </a:ext>
                </a:extLst>
              </a:tr>
              <a:tr h="896536">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400" u="none" strike="noStrike" dirty="0">
                          <a:effectLst/>
                          <a:latin typeface="Futura Md BT" panose="020B0602020204020303" pitchFamily="34" charset="0"/>
                        </a:rPr>
                        <a:t>If no, does the road facility have existing local transit/express/signature/park &amp; ride route (Y/N)</a:t>
                      </a:r>
                      <a:endParaRPr lang="en-US" sz="24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713915331"/>
                  </a:ext>
                </a:extLst>
              </a:tr>
              <a:tr h="804807">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does the proposed project improve existing transit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56194931"/>
                  </a:ext>
                </a:extLst>
              </a:tr>
              <a:tr h="804807">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3 does the proposed project improve transit travel times</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007706888"/>
                  </a:ext>
                </a:extLst>
              </a:tr>
              <a:tr h="1017412">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expand transit service by increasing the transit frequency or by providing new transit service that does not exist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182203446"/>
                  </a:ext>
                </a:extLst>
              </a:tr>
            </a:tbl>
          </a:graphicData>
        </a:graphic>
      </p:graphicFrame>
    </p:spTree>
    <p:extLst>
      <p:ext uri="{BB962C8B-B14F-4D97-AF65-F5344CB8AC3E}">
        <p14:creationId xmlns:p14="http://schemas.microsoft.com/office/powerpoint/2010/main" val="271054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D287455C-EB68-40C4-8671-B87B9C2AF91C}"/>
              </a:ext>
            </a:extLst>
          </p:cNvPr>
          <p:cNvGraphicFramePr>
            <a:graphicFrameLocks noGrp="1"/>
          </p:cNvGraphicFramePr>
          <p:nvPr>
            <p:extLst>
              <p:ext uri="{D42A27DB-BD31-4B8C-83A1-F6EECF244321}">
                <p14:modId xmlns:p14="http://schemas.microsoft.com/office/powerpoint/2010/main" val="3746695037"/>
              </p:ext>
            </p:extLst>
          </p:nvPr>
        </p:nvGraphicFramePr>
        <p:xfrm>
          <a:off x="211817" y="1117600"/>
          <a:ext cx="11768365" cy="5568975"/>
        </p:xfrm>
        <a:graphic>
          <a:graphicData uri="http://schemas.openxmlformats.org/drawingml/2006/table">
            <a:tbl>
              <a:tblPr>
                <a:tableStyleId>{5C22544A-7EE6-4342-B048-85BDC9FD1C3A}</a:tableStyleId>
              </a:tblPr>
              <a:tblGrid>
                <a:gridCol w="493628">
                  <a:extLst>
                    <a:ext uri="{9D8B030D-6E8A-4147-A177-3AD203B41FA5}">
                      <a16:colId xmlns:a16="http://schemas.microsoft.com/office/drawing/2014/main" val="56710340"/>
                    </a:ext>
                  </a:extLst>
                </a:gridCol>
                <a:gridCol w="11274737">
                  <a:extLst>
                    <a:ext uri="{9D8B030D-6E8A-4147-A177-3AD203B41FA5}">
                      <a16:colId xmlns:a16="http://schemas.microsoft.com/office/drawing/2014/main" val="1456828299"/>
                    </a:ext>
                  </a:extLst>
                </a:gridCol>
              </a:tblGrid>
              <a:tr h="503010">
                <a:tc gridSpan="2">
                  <a:txBody>
                    <a:bodyPr/>
                    <a:lstStyle/>
                    <a:p>
                      <a:pPr algn="ctr" fontAlgn="ctr"/>
                      <a:r>
                        <a:rPr lang="en-US" sz="2400" b="1" u="none" strike="noStrike" dirty="0">
                          <a:solidFill>
                            <a:schemeClr val="bg1"/>
                          </a:solidFill>
                          <a:effectLst/>
                          <a:latin typeface="Futura Md BT" panose="020B0602020204020303" pitchFamily="34" charset="0"/>
                        </a:rPr>
                        <a:t>Multimodal improvements (limited access highway/freeway)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078008829"/>
                  </a:ext>
                </a:extLst>
              </a:tr>
              <a:tr h="836239">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limited access highway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990740320"/>
                  </a:ext>
                </a:extLst>
              </a:tr>
              <a:tr h="836239">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does the road facility have existing HOV/Managed/Transit lanes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583331766"/>
                  </a:ext>
                </a:extLst>
              </a:tr>
              <a:tr h="974112">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does the proposed project improve (extend/expand) existing HOV/Managed/Transit lanes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55109633"/>
                  </a:ext>
                </a:extLst>
              </a:tr>
              <a:tr h="746897">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2 and no to question3 does the proposed project expand general purpose lanes</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08728220"/>
                  </a:ext>
                </a:extLst>
              </a:tr>
              <a:tr h="836239">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2 does the proposed project provide new HOV/Managed/Transit lanes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146315428"/>
                  </a:ext>
                </a:extLst>
              </a:tr>
              <a:tr h="836239">
                <a:tc>
                  <a:txBody>
                    <a:bodyPr/>
                    <a:lstStyle/>
                    <a:p>
                      <a:pPr algn="ctr" fontAlgn="ctr"/>
                      <a:r>
                        <a:rPr lang="en-US" sz="2400" u="none" strike="noStrike">
                          <a:effectLst/>
                          <a:latin typeface="Futura Md BT" panose="020B0602020204020303" pitchFamily="34" charset="0"/>
                        </a:rPr>
                        <a:t>6</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In no to questions 2 is the existing facility used by a Park &amp; Ride or commuter bus service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701297383"/>
                  </a:ext>
                </a:extLst>
              </a:tr>
            </a:tbl>
          </a:graphicData>
        </a:graphic>
      </p:graphicFrame>
    </p:spTree>
    <p:extLst>
      <p:ext uri="{BB962C8B-B14F-4D97-AF65-F5344CB8AC3E}">
        <p14:creationId xmlns:p14="http://schemas.microsoft.com/office/powerpoint/2010/main" val="41948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21672-43D4-4C1A-B397-9A43EA934C4D}"/>
              </a:ext>
            </a:extLst>
          </p:cNvPr>
          <p:cNvSpPr>
            <a:spLocks noGrp="1"/>
          </p:cNvSpPr>
          <p:nvPr>
            <p:ph idx="1"/>
          </p:nvPr>
        </p:nvSpPr>
        <p:spPr>
          <a:xfrm>
            <a:off x="626076" y="1615130"/>
            <a:ext cx="11393859" cy="4351338"/>
          </a:xfrm>
        </p:spPr>
        <p:txBody>
          <a:bodyPr>
            <a:normAutofit/>
          </a:bodyPr>
          <a:lstStyle/>
          <a:p>
            <a:r>
              <a:rPr lang="en-US" sz="3200" dirty="0"/>
              <a:t>Investment categories</a:t>
            </a:r>
          </a:p>
          <a:p>
            <a:r>
              <a:rPr lang="en-US" sz="3200" dirty="0"/>
              <a:t>Total Project Cost</a:t>
            </a:r>
          </a:p>
          <a:p>
            <a:r>
              <a:rPr lang="en-US" sz="3200" dirty="0"/>
              <a:t>Benefits/cost &amp; Planning factors scores</a:t>
            </a:r>
          </a:p>
          <a:p>
            <a:r>
              <a:rPr lang="en-US" sz="3200" dirty="0"/>
              <a:t>Planning factors – Expand, Manage, Maintain Investment Categories</a:t>
            </a:r>
          </a:p>
          <a:p>
            <a:r>
              <a:rPr lang="en-US" sz="3200" dirty="0"/>
              <a:t>Status update</a:t>
            </a:r>
          </a:p>
          <a:p>
            <a:r>
              <a:rPr lang="en-US" sz="3200" dirty="0"/>
              <a:t>Draft Timeline</a:t>
            </a:r>
          </a:p>
          <a:p>
            <a:endParaRPr lang="en-US" sz="3200" dirty="0"/>
          </a:p>
          <a:p>
            <a:endParaRPr lang="en-US" sz="3200" dirty="0"/>
          </a:p>
          <a:p>
            <a:pPr marL="0" indent="0">
              <a:buNone/>
            </a:pPr>
            <a:endParaRPr lang="en-US" sz="3200" dirty="0"/>
          </a:p>
        </p:txBody>
      </p:sp>
      <p:sp>
        <p:nvSpPr>
          <p:cNvPr id="7" name="Title 1">
            <a:extLst>
              <a:ext uri="{FF2B5EF4-FFF2-40B4-BE49-F238E27FC236}">
                <a16:creationId xmlns:a16="http://schemas.microsoft.com/office/drawing/2014/main" id="{CCB3C488-4995-4C7F-B53A-B0F8B4462336}"/>
              </a:ext>
            </a:extLst>
          </p:cNvPr>
          <p:cNvSpPr>
            <a:spLocks noGrp="1"/>
          </p:cNvSpPr>
          <p:nvPr>
            <p:ph type="title"/>
          </p:nvPr>
        </p:nvSpPr>
        <p:spPr>
          <a:xfrm>
            <a:off x="403225" y="0"/>
            <a:ext cx="11788775" cy="1228725"/>
          </a:xfrm>
        </p:spPr>
        <p:txBody>
          <a:bodyPr/>
          <a:lstStyle/>
          <a:p>
            <a:r>
              <a:rPr lang="en-US" dirty="0"/>
              <a:t>Agenda</a:t>
            </a:r>
          </a:p>
        </p:txBody>
      </p:sp>
    </p:spTree>
    <p:extLst>
      <p:ext uri="{BB962C8B-B14F-4D97-AF65-F5344CB8AC3E}">
        <p14:creationId xmlns:p14="http://schemas.microsoft.com/office/powerpoint/2010/main" val="102812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(DRAFT)</a:t>
            </a:r>
          </a:p>
        </p:txBody>
      </p:sp>
      <p:graphicFrame>
        <p:nvGraphicFramePr>
          <p:cNvPr id="3" name="Table 2">
            <a:extLst>
              <a:ext uri="{FF2B5EF4-FFF2-40B4-BE49-F238E27FC236}">
                <a16:creationId xmlns:a16="http://schemas.microsoft.com/office/drawing/2014/main" id="{7FFCFCBB-A9B0-4A3E-B399-821903CE7892}"/>
              </a:ext>
            </a:extLst>
          </p:cNvPr>
          <p:cNvGraphicFramePr>
            <a:graphicFrameLocks noGrp="1"/>
          </p:cNvGraphicFramePr>
          <p:nvPr>
            <p:extLst>
              <p:ext uri="{D42A27DB-BD31-4B8C-83A1-F6EECF244321}">
                <p14:modId xmlns:p14="http://schemas.microsoft.com/office/powerpoint/2010/main" val="189861485"/>
              </p:ext>
            </p:extLst>
          </p:nvPr>
        </p:nvGraphicFramePr>
        <p:xfrm>
          <a:off x="351064" y="1581150"/>
          <a:ext cx="11245850" cy="2178050"/>
        </p:xfrm>
        <a:graphic>
          <a:graphicData uri="http://schemas.openxmlformats.org/drawingml/2006/table">
            <a:tbl>
              <a:tblPr>
                <a:tableStyleId>{5C22544A-7EE6-4342-B048-85BDC9FD1C3A}</a:tableStyleId>
              </a:tblPr>
              <a:tblGrid>
                <a:gridCol w="427058">
                  <a:extLst>
                    <a:ext uri="{9D8B030D-6E8A-4147-A177-3AD203B41FA5}">
                      <a16:colId xmlns:a16="http://schemas.microsoft.com/office/drawing/2014/main" val="164029414"/>
                    </a:ext>
                  </a:extLst>
                </a:gridCol>
                <a:gridCol w="10818792">
                  <a:extLst>
                    <a:ext uri="{9D8B030D-6E8A-4147-A177-3AD203B41FA5}">
                      <a16:colId xmlns:a16="http://schemas.microsoft.com/office/drawing/2014/main" val="2022644659"/>
                    </a:ext>
                  </a:extLst>
                </a:gridCol>
              </a:tblGrid>
              <a:tr h="873465">
                <a:tc gridSpan="2">
                  <a:txBody>
                    <a:bodyPr/>
                    <a:lstStyle/>
                    <a:p>
                      <a:pPr algn="ctr" fontAlgn="ctr"/>
                      <a:r>
                        <a:rPr lang="en-US" sz="2800" b="1" u="none" strike="noStrike" dirty="0">
                          <a:solidFill>
                            <a:schemeClr val="bg1"/>
                          </a:solidFill>
                          <a:effectLst/>
                          <a:latin typeface="Futura Md BT" panose="020B0602020204020303" pitchFamily="34" charset="0"/>
                        </a:rPr>
                        <a:t>Multimodal improvements (limited access highway/freeway)</a:t>
                      </a:r>
                      <a:endParaRPr lang="en-US" sz="28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693359463"/>
                  </a:ext>
                </a:extLst>
              </a:tr>
              <a:tr h="1304585">
                <a:tc>
                  <a:txBody>
                    <a:bodyPr/>
                    <a:lstStyle/>
                    <a:p>
                      <a:pPr algn="ctr" fontAlgn="ctr"/>
                      <a:r>
                        <a:rPr lang="en-US" sz="2800" u="none" strike="noStrike">
                          <a:effectLst/>
                          <a:latin typeface="Futura Md BT" panose="020B0602020204020303" pitchFamily="34" charset="0"/>
                        </a:rPr>
                        <a:t>6</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If yes to question 1 does the proposed highway scope include HOV/Managed/Transit lanes</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240581661"/>
                  </a:ext>
                </a:extLst>
              </a:tr>
            </a:tbl>
          </a:graphicData>
        </a:graphic>
      </p:graphicFrame>
    </p:spTree>
    <p:extLst>
      <p:ext uri="{BB962C8B-B14F-4D97-AF65-F5344CB8AC3E}">
        <p14:creationId xmlns:p14="http://schemas.microsoft.com/office/powerpoint/2010/main" val="409555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(DRAFT)</a:t>
            </a:r>
          </a:p>
        </p:txBody>
      </p:sp>
      <p:graphicFrame>
        <p:nvGraphicFramePr>
          <p:cNvPr id="2" name="Table 1">
            <a:extLst>
              <a:ext uri="{FF2B5EF4-FFF2-40B4-BE49-F238E27FC236}">
                <a16:creationId xmlns:a16="http://schemas.microsoft.com/office/drawing/2014/main" id="{43305090-AC2E-4827-A821-011D199736AE}"/>
              </a:ext>
            </a:extLst>
          </p:cNvPr>
          <p:cNvGraphicFramePr>
            <a:graphicFrameLocks noGrp="1"/>
          </p:cNvGraphicFramePr>
          <p:nvPr>
            <p:extLst>
              <p:ext uri="{D42A27DB-BD31-4B8C-83A1-F6EECF244321}">
                <p14:modId xmlns:p14="http://schemas.microsoft.com/office/powerpoint/2010/main" val="2671445986"/>
              </p:ext>
            </p:extLst>
          </p:nvPr>
        </p:nvGraphicFramePr>
        <p:xfrm>
          <a:off x="308427" y="1234085"/>
          <a:ext cx="11694887" cy="5418887"/>
        </p:xfrm>
        <a:graphic>
          <a:graphicData uri="http://schemas.openxmlformats.org/drawingml/2006/table">
            <a:tbl>
              <a:tblPr>
                <a:tableStyleId>{5C22544A-7EE6-4342-B048-85BDC9FD1C3A}</a:tableStyleId>
              </a:tblPr>
              <a:tblGrid>
                <a:gridCol w="359230">
                  <a:extLst>
                    <a:ext uri="{9D8B030D-6E8A-4147-A177-3AD203B41FA5}">
                      <a16:colId xmlns:a16="http://schemas.microsoft.com/office/drawing/2014/main" val="2428483400"/>
                    </a:ext>
                  </a:extLst>
                </a:gridCol>
                <a:gridCol w="11335657">
                  <a:extLst>
                    <a:ext uri="{9D8B030D-6E8A-4147-A177-3AD203B41FA5}">
                      <a16:colId xmlns:a16="http://schemas.microsoft.com/office/drawing/2014/main" val="4083374623"/>
                    </a:ext>
                  </a:extLst>
                </a:gridCol>
              </a:tblGrid>
              <a:tr h="369925">
                <a:tc gridSpan="2">
                  <a:txBody>
                    <a:bodyPr/>
                    <a:lstStyle/>
                    <a:p>
                      <a:pPr algn="ctr" fontAlgn="ctr"/>
                      <a:r>
                        <a:rPr lang="en-US" sz="2400" b="1" u="none" strike="noStrike" dirty="0">
                          <a:solidFill>
                            <a:schemeClr val="bg1"/>
                          </a:solidFill>
                          <a:effectLst/>
                          <a:latin typeface="Futura Md BT" panose="020B0602020204020303" pitchFamily="34" charset="0"/>
                        </a:rPr>
                        <a:t>Congestion management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527167802"/>
                  </a:ext>
                </a:extLst>
              </a:tr>
              <a:tr h="640111">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new roadway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005543768"/>
                  </a:ext>
                </a:extLst>
              </a:tr>
              <a:tr h="847422">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1 respond to questions 3 - 6 based on a parallel facility to which the proposed new roadway will provide an alternative route choice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5799180"/>
                  </a:ext>
                </a:extLst>
              </a:tr>
              <a:tr h="428576">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Planning Time Index 95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893161834"/>
                  </a:ext>
                </a:extLst>
              </a:tr>
              <a:tr h="597013">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Truck Planning Time Index 80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194251200"/>
                  </a:ext>
                </a:extLst>
              </a:tr>
              <a:tr h="428576">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Person Hours of Delay</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427728061"/>
                  </a:ext>
                </a:extLst>
              </a:tr>
              <a:tr h="492707">
                <a:tc rowSpan="2">
                  <a:txBody>
                    <a:bodyPr/>
                    <a:lstStyle/>
                    <a:p>
                      <a:pPr algn="ctr" fontAlgn="ctr"/>
                      <a:r>
                        <a:rPr lang="en-US" sz="2400" u="none" strike="noStrike">
                          <a:effectLst/>
                          <a:latin typeface="Futura Md BT" panose="020B0602020204020303" pitchFamily="34" charset="0"/>
                        </a:rPr>
                        <a:t>6</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Truck Person Hours of Delay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807446714"/>
                  </a:ext>
                </a:extLst>
              </a:tr>
              <a:tr h="868152">
                <a:tc vMerge="1">
                  <a:txBody>
                    <a:bodyPr/>
                    <a:lstStyle/>
                    <a:p>
                      <a:endParaRPr lang="en-US"/>
                    </a:p>
                  </a:txBody>
                  <a:tcPr/>
                </a:tc>
                <a:tc>
                  <a:txBody>
                    <a:bodyPr/>
                    <a:lstStyle/>
                    <a:p>
                      <a:pPr algn="l" fontAlgn="ctr"/>
                      <a:r>
                        <a:rPr lang="en-US" sz="2400" u="none" strike="noStrike" dirty="0">
                          <a:effectLst/>
                          <a:latin typeface="Futura Md BT" panose="020B0602020204020303" pitchFamily="34" charset="0"/>
                        </a:rPr>
                        <a:t>Performance measures are provided in COMPAT 2.0 tool https://compat.tti.tamu.edu/?region_id=11&amp;year=2019</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517107812"/>
                  </a:ext>
                </a:extLst>
              </a:tr>
              <a:tr h="640111">
                <a:tc>
                  <a:txBody>
                    <a:bodyPr/>
                    <a:lstStyle/>
                    <a:p>
                      <a:pPr algn="ctr" fontAlgn="ctr"/>
                      <a:r>
                        <a:rPr lang="en-US" sz="2400" u="none" strike="noStrike">
                          <a:effectLst/>
                          <a:latin typeface="Futura Md BT" panose="020B0602020204020303" pitchFamily="34" charset="0"/>
                        </a:rPr>
                        <a:t>7</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estimated delay reduction factor based on </a:t>
                      </a:r>
                      <a:r>
                        <a:rPr lang="en-US" sz="2400" u="none" strike="noStrike" dirty="0" err="1">
                          <a:effectLst/>
                          <a:latin typeface="Futura Md BT" panose="020B0602020204020303" pitchFamily="34" charset="0"/>
                        </a:rPr>
                        <a:t>FIXiT</a:t>
                      </a:r>
                      <a:r>
                        <a:rPr lang="en-US" sz="2400" u="none" strike="noStrike" dirty="0">
                          <a:effectLst/>
                          <a:latin typeface="Futura Md BT" panose="020B0602020204020303" pitchFamily="34" charset="0"/>
                        </a:rPr>
                        <a:t> 2.0 (provided by H-GAC)</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543088873"/>
                  </a:ext>
                </a:extLst>
              </a:tr>
            </a:tbl>
          </a:graphicData>
        </a:graphic>
      </p:graphicFrame>
    </p:spTree>
    <p:extLst>
      <p:ext uri="{BB962C8B-B14F-4D97-AF65-F5344CB8AC3E}">
        <p14:creationId xmlns:p14="http://schemas.microsoft.com/office/powerpoint/2010/main" val="104770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5" name="Table 4">
            <a:extLst>
              <a:ext uri="{FF2B5EF4-FFF2-40B4-BE49-F238E27FC236}">
                <a16:creationId xmlns:a16="http://schemas.microsoft.com/office/drawing/2014/main" id="{A04271E6-25FD-41C3-B15B-AE70A36973F9}"/>
              </a:ext>
            </a:extLst>
          </p:cNvPr>
          <p:cNvGraphicFramePr>
            <a:graphicFrameLocks noGrp="1"/>
          </p:cNvGraphicFramePr>
          <p:nvPr>
            <p:extLst>
              <p:ext uri="{D42A27DB-BD31-4B8C-83A1-F6EECF244321}">
                <p14:modId xmlns:p14="http://schemas.microsoft.com/office/powerpoint/2010/main" val="3863580136"/>
              </p:ext>
            </p:extLst>
          </p:nvPr>
        </p:nvGraphicFramePr>
        <p:xfrm>
          <a:off x="163285" y="1228725"/>
          <a:ext cx="11593285" cy="4932978"/>
        </p:xfrm>
        <a:graphic>
          <a:graphicData uri="http://schemas.openxmlformats.org/drawingml/2006/table">
            <a:tbl>
              <a:tblPr>
                <a:tableStyleId>{5C22544A-7EE6-4342-B048-85BDC9FD1C3A}</a:tableStyleId>
              </a:tblPr>
              <a:tblGrid>
                <a:gridCol w="351939">
                  <a:extLst>
                    <a:ext uri="{9D8B030D-6E8A-4147-A177-3AD203B41FA5}">
                      <a16:colId xmlns:a16="http://schemas.microsoft.com/office/drawing/2014/main" val="940053833"/>
                    </a:ext>
                  </a:extLst>
                </a:gridCol>
                <a:gridCol w="11241346">
                  <a:extLst>
                    <a:ext uri="{9D8B030D-6E8A-4147-A177-3AD203B41FA5}">
                      <a16:colId xmlns:a16="http://schemas.microsoft.com/office/drawing/2014/main" val="4241413651"/>
                    </a:ext>
                  </a:extLst>
                </a:gridCol>
              </a:tblGrid>
              <a:tr h="264589">
                <a:tc gridSpan="2">
                  <a:txBody>
                    <a:bodyPr/>
                    <a:lstStyle/>
                    <a:p>
                      <a:pPr algn="ctr" fontAlgn="ctr"/>
                      <a:r>
                        <a:rPr lang="en-US" sz="2400" b="1" u="none" strike="noStrike" dirty="0">
                          <a:solidFill>
                            <a:schemeClr val="bg1"/>
                          </a:solidFill>
                          <a:effectLst/>
                          <a:latin typeface="Futura Md BT" panose="020B0602020204020303" pitchFamily="34" charset="0"/>
                        </a:rPr>
                        <a:t>Resiliency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750314981"/>
                  </a:ext>
                </a:extLst>
              </a:tr>
              <a:tr h="780337">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a construction of a new roadway in new location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474806854"/>
                  </a:ext>
                </a:extLst>
              </a:tr>
              <a:tr h="1084567">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yes, to question 1 respond to questions 3 &amp; 4 based on a parallel facility to which the proposed new roadway will provide an alternative route choice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005901937"/>
                  </a:ext>
                </a:extLst>
              </a:tr>
              <a:tr h="551543">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criticality of the facility (Low/Moderate/High)</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049081992"/>
                  </a:ext>
                </a:extLst>
              </a:tr>
              <a:tr h="580572">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If no, to question 1 what is the vulnerability of the facility (Low/Moderate/High)</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671495839"/>
                  </a:ext>
                </a:extLst>
              </a:tr>
              <a:tr h="522463">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redundancy score of the existing facility</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91389208"/>
                  </a:ext>
                </a:extLst>
              </a:tr>
              <a:tr h="1038211">
                <a:tc>
                  <a:txBody>
                    <a:bodyPr/>
                    <a:lstStyle/>
                    <a:p>
                      <a:pPr algn="ctr" fontAlgn="ctr"/>
                      <a:r>
                        <a:rPr lang="en-US" sz="2400" u="none" strike="noStrike">
                          <a:effectLst/>
                          <a:latin typeface="Futura Md BT" panose="020B0602020204020303" pitchFamily="34" charset="0"/>
                        </a:rPr>
                        <a:t>6</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Explain how the proposed project will reduce the vulnerability of existing facility or avoid high vulnerability of new facility</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004809994"/>
                  </a:ext>
                </a:extLst>
              </a:tr>
            </a:tbl>
          </a:graphicData>
        </a:graphic>
      </p:graphicFrame>
    </p:spTree>
    <p:extLst>
      <p:ext uri="{BB962C8B-B14F-4D97-AF65-F5344CB8AC3E}">
        <p14:creationId xmlns:p14="http://schemas.microsoft.com/office/powerpoint/2010/main" val="50979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3" name="Table 2">
            <a:extLst>
              <a:ext uri="{FF2B5EF4-FFF2-40B4-BE49-F238E27FC236}">
                <a16:creationId xmlns:a16="http://schemas.microsoft.com/office/drawing/2014/main" id="{DA85E676-5EEE-485C-A8B8-677EB0E499A5}"/>
              </a:ext>
            </a:extLst>
          </p:cNvPr>
          <p:cNvGraphicFramePr>
            <a:graphicFrameLocks noGrp="1"/>
          </p:cNvGraphicFramePr>
          <p:nvPr>
            <p:extLst>
              <p:ext uri="{D42A27DB-BD31-4B8C-83A1-F6EECF244321}">
                <p14:modId xmlns:p14="http://schemas.microsoft.com/office/powerpoint/2010/main" val="886392560"/>
              </p:ext>
            </p:extLst>
          </p:nvPr>
        </p:nvGraphicFramePr>
        <p:xfrm>
          <a:off x="128131" y="1199101"/>
          <a:ext cx="11506201" cy="5084990"/>
        </p:xfrm>
        <a:graphic>
          <a:graphicData uri="http://schemas.openxmlformats.org/drawingml/2006/table">
            <a:tbl>
              <a:tblPr>
                <a:tableStyleId>{5C22544A-7EE6-4342-B048-85BDC9FD1C3A}</a:tableStyleId>
              </a:tblPr>
              <a:tblGrid>
                <a:gridCol w="349295">
                  <a:extLst>
                    <a:ext uri="{9D8B030D-6E8A-4147-A177-3AD203B41FA5}">
                      <a16:colId xmlns:a16="http://schemas.microsoft.com/office/drawing/2014/main" val="568366286"/>
                    </a:ext>
                  </a:extLst>
                </a:gridCol>
                <a:gridCol w="11156906">
                  <a:extLst>
                    <a:ext uri="{9D8B030D-6E8A-4147-A177-3AD203B41FA5}">
                      <a16:colId xmlns:a16="http://schemas.microsoft.com/office/drawing/2014/main" val="1183336247"/>
                    </a:ext>
                  </a:extLst>
                </a:gridCol>
              </a:tblGrid>
              <a:tr h="392369">
                <a:tc gridSpan="2">
                  <a:txBody>
                    <a:bodyPr/>
                    <a:lstStyle/>
                    <a:p>
                      <a:pPr algn="ctr" fontAlgn="ctr"/>
                      <a:r>
                        <a:rPr lang="en-US" sz="2400" b="1" u="none" strike="noStrike" dirty="0">
                          <a:solidFill>
                            <a:schemeClr val="bg1"/>
                          </a:solidFill>
                          <a:effectLst/>
                          <a:latin typeface="Futura Md BT" panose="020B0602020204020303" pitchFamily="34" charset="0"/>
                        </a:rPr>
                        <a:t>Transportation Equity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025875843"/>
                  </a:ext>
                </a:extLst>
              </a:tr>
              <a:tr h="902149">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access and connectivity to disadvantaged/underserved populations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461219062"/>
                  </a:ext>
                </a:extLst>
              </a:tr>
              <a:tr h="1062826">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expand or improve active  transportation (bike/Ped) facilities or transit connectivity to disadvantaged/underserved populations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073824226"/>
                  </a:ext>
                </a:extLst>
              </a:tr>
              <a:tr h="902149">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weighted Livable Centers Needs </a:t>
                      </a:r>
                      <a:r>
                        <a:rPr lang="en-US" sz="2400" u="none" strike="noStrike" baseline="0" dirty="0">
                          <a:effectLst/>
                          <a:latin typeface="Futura Md BT" panose="020B0602020204020303" pitchFamily="34" charset="0"/>
                        </a:rPr>
                        <a:t>I</a:t>
                      </a:r>
                      <a:r>
                        <a:rPr lang="en-US" sz="2400" u="none" strike="noStrike" dirty="0">
                          <a:effectLst/>
                          <a:latin typeface="Futura Md BT" panose="020B0602020204020303" pitchFamily="34" charset="0"/>
                        </a:rPr>
                        <a:t>ndex (0-20, &gt;20-40, &gt;40-60, &gt;60-80, 80-100)</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647661116"/>
                  </a:ext>
                </a:extLst>
              </a:tr>
              <a:tr h="923348">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Weighted Livable Centers Needs Index can be found at Activity Connectivity Explorer tool located at https://datalab.h-gac.com/ace/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241519346"/>
                  </a:ext>
                </a:extLst>
              </a:tr>
              <a:tr h="902149">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implementation result in relocation of households in disadvantaged/underserved populations (Y/N) (0 points for criteria)</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85528458"/>
                  </a:ext>
                </a:extLst>
              </a:tr>
            </a:tbl>
          </a:graphicData>
        </a:graphic>
      </p:graphicFrame>
    </p:spTree>
    <p:extLst>
      <p:ext uri="{BB962C8B-B14F-4D97-AF65-F5344CB8AC3E}">
        <p14:creationId xmlns:p14="http://schemas.microsoft.com/office/powerpoint/2010/main" val="340838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AB3DB35F-4DC4-4D45-8B5B-021371964BCE}"/>
              </a:ext>
            </a:extLst>
          </p:cNvPr>
          <p:cNvGraphicFramePr>
            <a:graphicFrameLocks noGrp="1"/>
          </p:cNvGraphicFramePr>
          <p:nvPr>
            <p:extLst>
              <p:ext uri="{D42A27DB-BD31-4B8C-83A1-F6EECF244321}">
                <p14:modId xmlns:p14="http://schemas.microsoft.com/office/powerpoint/2010/main" val="2271728039"/>
              </p:ext>
            </p:extLst>
          </p:nvPr>
        </p:nvGraphicFramePr>
        <p:xfrm>
          <a:off x="279399" y="1228726"/>
          <a:ext cx="11593287" cy="2936874"/>
        </p:xfrm>
        <a:graphic>
          <a:graphicData uri="http://schemas.openxmlformats.org/drawingml/2006/table">
            <a:tbl>
              <a:tblPr>
                <a:tableStyleId>{5C22544A-7EE6-4342-B048-85BDC9FD1C3A}</a:tableStyleId>
              </a:tblPr>
              <a:tblGrid>
                <a:gridCol w="351939">
                  <a:extLst>
                    <a:ext uri="{9D8B030D-6E8A-4147-A177-3AD203B41FA5}">
                      <a16:colId xmlns:a16="http://schemas.microsoft.com/office/drawing/2014/main" val="241596368"/>
                    </a:ext>
                  </a:extLst>
                </a:gridCol>
                <a:gridCol w="11241348">
                  <a:extLst>
                    <a:ext uri="{9D8B030D-6E8A-4147-A177-3AD203B41FA5}">
                      <a16:colId xmlns:a16="http://schemas.microsoft.com/office/drawing/2014/main" val="2483764016"/>
                    </a:ext>
                  </a:extLst>
                </a:gridCol>
              </a:tblGrid>
              <a:tr h="910855">
                <a:tc gridSpan="2">
                  <a:txBody>
                    <a:bodyPr/>
                    <a:lstStyle/>
                    <a:p>
                      <a:pPr algn="ctr" fontAlgn="ctr"/>
                      <a:r>
                        <a:rPr lang="en-US" sz="2400" b="1" u="none" strike="noStrike" dirty="0">
                          <a:solidFill>
                            <a:schemeClr val="bg1"/>
                          </a:solidFill>
                          <a:effectLst/>
                          <a:latin typeface="Futura Md BT" panose="020B0602020204020303" pitchFamily="34" charset="0"/>
                        </a:rPr>
                        <a:t>Connectivity to Employment Center</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825341810"/>
                  </a:ext>
                </a:extLst>
              </a:tr>
              <a:tr h="2026019">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provide direct connection to employment center/jobs  (1 point per first 1000 jobs and 1additional point for every additional 200 jobs within a UZA. 1 point for the first 500 jobs and 1 additional point for every additional 100 jobs up to 5 points outside of UZA)</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440004266"/>
                  </a:ext>
                </a:extLst>
              </a:tr>
            </a:tbl>
          </a:graphicData>
        </a:graphic>
      </p:graphicFrame>
    </p:spTree>
    <p:extLst>
      <p:ext uri="{BB962C8B-B14F-4D97-AF65-F5344CB8AC3E}">
        <p14:creationId xmlns:p14="http://schemas.microsoft.com/office/powerpoint/2010/main" val="2371961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AB3DB35F-4DC4-4D45-8B5B-021371964BCE}"/>
              </a:ext>
            </a:extLst>
          </p:cNvPr>
          <p:cNvGraphicFramePr>
            <a:graphicFrameLocks noGrp="1"/>
          </p:cNvGraphicFramePr>
          <p:nvPr>
            <p:extLst>
              <p:ext uri="{D42A27DB-BD31-4B8C-83A1-F6EECF244321}">
                <p14:modId xmlns:p14="http://schemas.microsoft.com/office/powerpoint/2010/main" val="792700184"/>
              </p:ext>
            </p:extLst>
          </p:nvPr>
        </p:nvGraphicFramePr>
        <p:xfrm>
          <a:off x="279399" y="1228726"/>
          <a:ext cx="11593287" cy="3028325"/>
        </p:xfrm>
        <a:graphic>
          <a:graphicData uri="http://schemas.openxmlformats.org/drawingml/2006/table">
            <a:tbl>
              <a:tblPr>
                <a:tableStyleId>{5C22544A-7EE6-4342-B048-85BDC9FD1C3A}</a:tableStyleId>
              </a:tblPr>
              <a:tblGrid>
                <a:gridCol w="351939">
                  <a:extLst>
                    <a:ext uri="{9D8B030D-6E8A-4147-A177-3AD203B41FA5}">
                      <a16:colId xmlns:a16="http://schemas.microsoft.com/office/drawing/2014/main" val="241596368"/>
                    </a:ext>
                  </a:extLst>
                </a:gridCol>
                <a:gridCol w="11241348">
                  <a:extLst>
                    <a:ext uri="{9D8B030D-6E8A-4147-A177-3AD203B41FA5}">
                      <a16:colId xmlns:a16="http://schemas.microsoft.com/office/drawing/2014/main" val="2483764016"/>
                    </a:ext>
                  </a:extLst>
                </a:gridCol>
              </a:tblGrid>
              <a:tr h="910855">
                <a:tc gridSpan="2">
                  <a:txBody>
                    <a:bodyPr/>
                    <a:lstStyle/>
                    <a:p>
                      <a:pPr algn="ctr" fontAlgn="ctr"/>
                      <a:r>
                        <a:rPr lang="en-US" sz="2400" b="1" u="none" strike="noStrike" dirty="0">
                          <a:solidFill>
                            <a:schemeClr val="bg1"/>
                          </a:solidFill>
                          <a:effectLst/>
                          <a:latin typeface="Futura Md BT" panose="020B0602020204020303" pitchFamily="34" charset="0"/>
                        </a:rPr>
                        <a:t>Prevents or Eliminates at‐grade Railroad Crossings</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825341810"/>
                  </a:ext>
                </a:extLst>
              </a:tr>
              <a:tr h="91401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eliminate existing or prevent at grade railroad crossing?</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440004266"/>
                  </a:ext>
                </a:extLst>
              </a:tr>
              <a:tr h="548229">
                <a:tc>
                  <a:txBody>
                    <a:bodyPr/>
                    <a:lstStyle/>
                    <a:p>
                      <a:pPr algn="ctr" fontAlgn="ctr"/>
                      <a:r>
                        <a:rPr lang="en-US" sz="2400" b="0" i="0" u="none" strike="noStrike" dirty="0">
                          <a:solidFill>
                            <a:srgbClr val="000000"/>
                          </a:solidFill>
                          <a:effectLst/>
                          <a:latin typeface="Futura Md BT" panose="020B0602020204020303" pitchFamily="34" charset="0"/>
                        </a:rPr>
                        <a:t>2</a:t>
                      </a: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ADT and Truck ADT?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694520182"/>
                  </a:ext>
                </a:extLst>
              </a:tr>
              <a:tr h="655229">
                <a:tc>
                  <a:txBody>
                    <a:bodyPr/>
                    <a:lstStyle/>
                    <a:p>
                      <a:pPr algn="ctr" fontAlgn="ctr"/>
                      <a:r>
                        <a:rPr lang="en-US" sz="2400" b="0" i="0" u="none" strike="noStrike" dirty="0">
                          <a:solidFill>
                            <a:srgbClr val="000000"/>
                          </a:solidFill>
                          <a:effectLst/>
                          <a:latin typeface="Futura Md BT" panose="020B0602020204020303" pitchFamily="34" charset="0"/>
                        </a:rPr>
                        <a:t>3</a:t>
                      </a:r>
                    </a:p>
                  </a:txBody>
                  <a:tcPr marL="9525" marR="9525" marT="9525" marB="0" anchor="ctr"/>
                </a:tc>
                <a:tc>
                  <a:txBody>
                    <a:bodyPr/>
                    <a:lstStyle/>
                    <a:p>
                      <a:pPr algn="l" fontAlgn="ctr"/>
                      <a:r>
                        <a:rPr lang="en-US" sz="2400" u="none" strike="noStrike" dirty="0">
                          <a:effectLst/>
                          <a:latin typeface="Futura Md BT" panose="020B0602020204020303" pitchFamily="34" charset="0"/>
                        </a:rPr>
                        <a:t>What is Daily train traffic (can be found on FRA grade crossings inventory)</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867254445"/>
                  </a:ext>
                </a:extLst>
              </a:tr>
            </a:tbl>
          </a:graphicData>
        </a:graphic>
      </p:graphicFrame>
    </p:spTree>
    <p:extLst>
      <p:ext uri="{BB962C8B-B14F-4D97-AF65-F5344CB8AC3E}">
        <p14:creationId xmlns:p14="http://schemas.microsoft.com/office/powerpoint/2010/main" val="77584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26184BE9-F824-4289-9D51-7228972739E3}"/>
              </a:ext>
            </a:extLst>
          </p:cNvPr>
          <p:cNvGraphicFramePr>
            <a:graphicFrameLocks noGrp="1"/>
          </p:cNvGraphicFramePr>
          <p:nvPr>
            <p:extLst>
              <p:ext uri="{D42A27DB-BD31-4B8C-83A1-F6EECF244321}">
                <p14:modId xmlns:p14="http://schemas.microsoft.com/office/powerpoint/2010/main" val="482516002"/>
              </p:ext>
            </p:extLst>
          </p:nvPr>
        </p:nvGraphicFramePr>
        <p:xfrm>
          <a:off x="221342" y="1228725"/>
          <a:ext cx="11244943" cy="4791228"/>
        </p:xfrm>
        <a:graphic>
          <a:graphicData uri="http://schemas.openxmlformats.org/drawingml/2006/table">
            <a:tbl>
              <a:tblPr>
                <a:tableStyleId>{5C22544A-7EE6-4342-B048-85BDC9FD1C3A}</a:tableStyleId>
              </a:tblPr>
              <a:tblGrid>
                <a:gridCol w="341364">
                  <a:extLst>
                    <a:ext uri="{9D8B030D-6E8A-4147-A177-3AD203B41FA5}">
                      <a16:colId xmlns:a16="http://schemas.microsoft.com/office/drawing/2014/main" val="3588971639"/>
                    </a:ext>
                  </a:extLst>
                </a:gridCol>
                <a:gridCol w="10903579">
                  <a:extLst>
                    <a:ext uri="{9D8B030D-6E8A-4147-A177-3AD203B41FA5}">
                      <a16:colId xmlns:a16="http://schemas.microsoft.com/office/drawing/2014/main" val="216797971"/>
                    </a:ext>
                  </a:extLst>
                </a:gridCol>
              </a:tblGrid>
              <a:tr h="388286">
                <a:tc gridSpan="2">
                  <a:txBody>
                    <a:bodyPr/>
                    <a:lstStyle/>
                    <a:p>
                      <a:pPr algn="ctr" fontAlgn="ctr"/>
                      <a:r>
                        <a:rPr lang="en-US" sz="2800" b="1" u="none" strike="noStrike" dirty="0">
                          <a:solidFill>
                            <a:schemeClr val="bg1"/>
                          </a:solidFill>
                          <a:effectLst/>
                          <a:latin typeface="Futura Md BT" panose="020B0602020204020303" pitchFamily="34" charset="0"/>
                        </a:rPr>
                        <a:t>Planning Coordination</a:t>
                      </a:r>
                      <a:endParaRPr lang="en-US" sz="28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3569737853"/>
                  </a:ext>
                </a:extLst>
              </a:tr>
              <a:tr h="766717">
                <a:tc>
                  <a:txBody>
                    <a:bodyPr/>
                    <a:lstStyle/>
                    <a:p>
                      <a:pPr algn="ctr" fontAlgn="ctr"/>
                      <a:r>
                        <a:rPr lang="en-US" sz="2800" u="none" strike="noStrike">
                          <a:effectLst/>
                          <a:latin typeface="Futura Md BT" panose="020B0602020204020303" pitchFamily="34" charset="0"/>
                        </a:rPr>
                        <a:t>1</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Is the proposed project listed in RTP (Y/N)</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931367722"/>
                  </a:ext>
                </a:extLst>
              </a:tr>
              <a:tr h="1145147">
                <a:tc>
                  <a:txBody>
                    <a:bodyPr/>
                    <a:lstStyle/>
                    <a:p>
                      <a:pPr algn="ctr" fontAlgn="ctr"/>
                      <a:r>
                        <a:rPr lang="en-US" sz="2800" u="none" strike="noStrike">
                          <a:effectLst/>
                          <a:latin typeface="Futura Md BT" panose="020B0602020204020303" pitchFamily="34" charset="0"/>
                        </a:rPr>
                        <a:t>2</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Is the proposed project recommended in a regional/subregional/local plan</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258103028"/>
                  </a:ext>
                </a:extLst>
              </a:tr>
              <a:tr h="1580154">
                <a:tc>
                  <a:txBody>
                    <a:bodyPr/>
                    <a:lstStyle/>
                    <a:p>
                      <a:pPr algn="ctr" fontAlgn="ctr"/>
                      <a:r>
                        <a:rPr lang="en-US" sz="2800" u="none" strike="noStrike">
                          <a:effectLst/>
                          <a:latin typeface="Futura Md BT" panose="020B0602020204020303" pitchFamily="34" charset="0"/>
                        </a:rPr>
                        <a:t>3</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Does the proposed project intersect with or affect operations of transportation assets maintained or operated by agencies other than the sponsor (Y/N)</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187166006"/>
                  </a:ext>
                </a:extLst>
              </a:tr>
              <a:tr h="766717">
                <a:tc>
                  <a:txBody>
                    <a:bodyPr/>
                    <a:lstStyle/>
                    <a:p>
                      <a:pPr algn="ctr" fontAlgn="ctr"/>
                      <a:r>
                        <a:rPr lang="en-US" sz="2800" u="none" strike="noStrike">
                          <a:effectLst/>
                          <a:latin typeface="Futura Md BT" panose="020B0602020204020303" pitchFamily="34" charset="0"/>
                        </a:rPr>
                        <a:t>4</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If yes to question 3 is the proposed project supported by the other affected agency?</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398839184"/>
                  </a:ext>
                </a:extLst>
              </a:tr>
            </a:tbl>
          </a:graphicData>
        </a:graphic>
      </p:graphicFrame>
    </p:spTree>
    <p:extLst>
      <p:ext uri="{BB962C8B-B14F-4D97-AF65-F5344CB8AC3E}">
        <p14:creationId xmlns:p14="http://schemas.microsoft.com/office/powerpoint/2010/main" val="274064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(DRAFT)</a:t>
            </a:r>
          </a:p>
        </p:txBody>
      </p:sp>
      <p:graphicFrame>
        <p:nvGraphicFramePr>
          <p:cNvPr id="3" name="Table 2">
            <a:extLst>
              <a:ext uri="{FF2B5EF4-FFF2-40B4-BE49-F238E27FC236}">
                <a16:creationId xmlns:a16="http://schemas.microsoft.com/office/drawing/2014/main" id="{2897CE7A-C10C-4CA4-A734-2A85AED0069B}"/>
              </a:ext>
            </a:extLst>
          </p:cNvPr>
          <p:cNvGraphicFramePr>
            <a:graphicFrameLocks noGrp="1"/>
          </p:cNvGraphicFramePr>
          <p:nvPr>
            <p:extLst>
              <p:ext uri="{D42A27DB-BD31-4B8C-83A1-F6EECF244321}">
                <p14:modId xmlns:p14="http://schemas.microsoft.com/office/powerpoint/2010/main" val="1188673527"/>
              </p:ext>
            </p:extLst>
          </p:nvPr>
        </p:nvGraphicFramePr>
        <p:xfrm>
          <a:off x="547914" y="1252764"/>
          <a:ext cx="11096172" cy="4591504"/>
        </p:xfrm>
        <a:graphic>
          <a:graphicData uri="http://schemas.openxmlformats.org/drawingml/2006/table">
            <a:tbl>
              <a:tblPr>
                <a:tableStyleId>{5C22544A-7EE6-4342-B048-85BDC9FD1C3A}</a:tableStyleId>
              </a:tblPr>
              <a:tblGrid>
                <a:gridCol w="336848">
                  <a:extLst>
                    <a:ext uri="{9D8B030D-6E8A-4147-A177-3AD203B41FA5}">
                      <a16:colId xmlns:a16="http://schemas.microsoft.com/office/drawing/2014/main" val="3592871244"/>
                    </a:ext>
                  </a:extLst>
                </a:gridCol>
                <a:gridCol w="10759324">
                  <a:extLst>
                    <a:ext uri="{9D8B030D-6E8A-4147-A177-3AD203B41FA5}">
                      <a16:colId xmlns:a16="http://schemas.microsoft.com/office/drawing/2014/main" val="3161746047"/>
                    </a:ext>
                  </a:extLst>
                </a:gridCol>
              </a:tblGrid>
              <a:tr h="462120">
                <a:tc gridSpan="2">
                  <a:txBody>
                    <a:bodyPr/>
                    <a:lstStyle/>
                    <a:p>
                      <a:pPr algn="ctr" fontAlgn="ctr"/>
                      <a:r>
                        <a:rPr lang="en-US" sz="2800" b="1" u="none" strike="noStrike" dirty="0">
                          <a:solidFill>
                            <a:schemeClr val="bg1"/>
                          </a:solidFill>
                          <a:effectLst/>
                          <a:latin typeface="Futura Md BT" panose="020B0602020204020303" pitchFamily="34" charset="0"/>
                        </a:rPr>
                        <a:t>Urban/Rural area</a:t>
                      </a:r>
                      <a:endParaRPr lang="en-US" sz="28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161154332"/>
                  </a:ext>
                </a:extLst>
              </a:tr>
              <a:tr h="1249809">
                <a:tc>
                  <a:txBody>
                    <a:bodyPr/>
                    <a:lstStyle/>
                    <a:p>
                      <a:pPr algn="ctr" fontAlgn="ctr"/>
                      <a:r>
                        <a:rPr lang="en-US" sz="2800" u="none" strike="noStrike">
                          <a:effectLst/>
                          <a:latin typeface="Futura Md BT" panose="020B0602020204020303" pitchFamily="34" charset="0"/>
                        </a:rPr>
                        <a:t>1</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800" u="none" strike="noStrike" dirty="0">
                          <a:effectLst/>
                          <a:latin typeface="Futura Md BT" panose="020B0602020204020303" pitchFamily="34" charset="0"/>
                        </a:rPr>
                        <a:t>Is the proposed project located inside the urbanized area boundary (Y/N)</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113582585"/>
                  </a:ext>
                </a:extLst>
              </a:tr>
              <a:tr h="1540615">
                <a:tc>
                  <a:txBody>
                    <a:bodyPr/>
                    <a:lstStyle/>
                    <a:p>
                      <a:pPr algn="ctr" fontAlgn="ctr"/>
                      <a:r>
                        <a:rPr lang="en-US" sz="2800" u="none" strike="noStrike">
                          <a:effectLst/>
                          <a:latin typeface="Futura Md BT" panose="020B0602020204020303" pitchFamily="34" charset="0"/>
                        </a:rPr>
                        <a:t>2</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b"/>
                      <a:r>
                        <a:rPr lang="en-US" sz="2800" u="none" strike="noStrike" dirty="0">
                          <a:effectLst/>
                          <a:latin typeface="Futura Md BT" panose="020B0602020204020303" pitchFamily="34" charset="0"/>
                        </a:rPr>
                        <a:t>Does the proposed project provide access and connectivity to small cities and towns outside of urbanized area announced developments </a:t>
                      </a:r>
                      <a:endParaRPr lang="en-US" sz="2800" b="0" i="0" u="none" strike="noStrike" dirty="0">
                        <a:solidFill>
                          <a:srgbClr val="000000"/>
                        </a:solidFill>
                        <a:effectLst/>
                        <a:latin typeface="Futura Md BT" panose="020B0602020204020303" pitchFamily="34" charset="0"/>
                      </a:endParaRPr>
                    </a:p>
                  </a:txBody>
                  <a:tcPr marL="9525" marR="9525" marT="9525" marB="0" anchor="b"/>
                </a:tc>
                <a:extLst>
                  <a:ext uri="{0D108BD9-81ED-4DB2-BD59-A6C34878D82A}">
                    <a16:rowId xmlns:a16="http://schemas.microsoft.com/office/drawing/2014/main" val="2536547713"/>
                  </a:ext>
                </a:extLst>
              </a:tr>
              <a:tr h="1338960">
                <a:tc>
                  <a:txBody>
                    <a:bodyPr/>
                    <a:lstStyle/>
                    <a:p>
                      <a:pPr algn="ctr" fontAlgn="ctr"/>
                      <a:r>
                        <a:rPr lang="en-US" sz="2800" u="none" strike="noStrike">
                          <a:effectLst/>
                          <a:latin typeface="Futura Md BT" panose="020B0602020204020303" pitchFamily="34" charset="0"/>
                        </a:rPr>
                        <a:t>3</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Does the proposed project provide access and connectivity to announced developments </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505740601"/>
                  </a:ext>
                </a:extLst>
              </a:tr>
            </a:tbl>
          </a:graphicData>
        </a:graphic>
      </p:graphicFrame>
    </p:spTree>
    <p:extLst>
      <p:ext uri="{BB962C8B-B14F-4D97-AF65-F5344CB8AC3E}">
        <p14:creationId xmlns:p14="http://schemas.microsoft.com/office/powerpoint/2010/main" val="241114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5" name="Table 4">
            <a:extLst>
              <a:ext uri="{FF2B5EF4-FFF2-40B4-BE49-F238E27FC236}">
                <a16:creationId xmlns:a16="http://schemas.microsoft.com/office/drawing/2014/main" id="{3B2F493C-DECA-4BAE-9340-9A0F47073D9A}"/>
              </a:ext>
            </a:extLst>
          </p:cNvPr>
          <p:cNvGraphicFramePr>
            <a:graphicFrameLocks noGrp="1"/>
          </p:cNvGraphicFramePr>
          <p:nvPr>
            <p:extLst>
              <p:ext uri="{D42A27DB-BD31-4B8C-83A1-F6EECF244321}">
                <p14:modId xmlns:p14="http://schemas.microsoft.com/office/powerpoint/2010/main" val="661442005"/>
              </p:ext>
            </p:extLst>
          </p:nvPr>
        </p:nvGraphicFramePr>
        <p:xfrm>
          <a:off x="293915" y="1228725"/>
          <a:ext cx="11665856" cy="5152627"/>
        </p:xfrm>
        <a:graphic>
          <a:graphicData uri="http://schemas.openxmlformats.org/drawingml/2006/table">
            <a:tbl>
              <a:tblPr>
                <a:tableStyleId>{5C22544A-7EE6-4342-B048-85BDC9FD1C3A}</a:tableStyleId>
              </a:tblPr>
              <a:tblGrid>
                <a:gridCol w="354142">
                  <a:extLst>
                    <a:ext uri="{9D8B030D-6E8A-4147-A177-3AD203B41FA5}">
                      <a16:colId xmlns:a16="http://schemas.microsoft.com/office/drawing/2014/main" val="1191030156"/>
                    </a:ext>
                  </a:extLst>
                </a:gridCol>
                <a:gridCol w="11311714">
                  <a:extLst>
                    <a:ext uri="{9D8B030D-6E8A-4147-A177-3AD203B41FA5}">
                      <a16:colId xmlns:a16="http://schemas.microsoft.com/office/drawing/2014/main" val="1159055358"/>
                    </a:ext>
                  </a:extLst>
                </a:gridCol>
              </a:tblGrid>
              <a:tr h="502748">
                <a:tc gridSpan="2">
                  <a:txBody>
                    <a:bodyPr/>
                    <a:lstStyle/>
                    <a:p>
                      <a:pPr algn="ctr" fontAlgn="ctr"/>
                      <a:r>
                        <a:rPr lang="en-US" sz="2800" b="1" u="none" strike="noStrike" dirty="0">
                          <a:solidFill>
                            <a:schemeClr val="bg1"/>
                          </a:solidFill>
                          <a:effectLst/>
                          <a:latin typeface="Futura Md BT" panose="020B0602020204020303" pitchFamily="34" charset="0"/>
                        </a:rPr>
                        <a:t>Functional class/Evacuation Route/Freight Network</a:t>
                      </a:r>
                      <a:endParaRPr lang="en-US" sz="28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067675489"/>
                  </a:ext>
                </a:extLst>
              </a:tr>
              <a:tr h="2898584">
                <a:tc>
                  <a:txBody>
                    <a:bodyPr/>
                    <a:lstStyle/>
                    <a:p>
                      <a:pPr algn="ctr" fontAlgn="ctr"/>
                      <a:r>
                        <a:rPr lang="en-US" sz="2800" u="none" strike="noStrike">
                          <a:effectLst/>
                          <a:latin typeface="Futura Md BT" panose="020B0602020204020303" pitchFamily="34" charset="0"/>
                        </a:rPr>
                        <a:t>1</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Please select the functional classification of the roadway on which the proposed project is located, based on the characteristics of the roadway after the project is implemented. The FHWA Highway Functional Classification Concepts, Criteria and Procedures is provided in the link below. (Principal arterial/Minor Arterial/Major Collector</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944192388"/>
                  </a:ext>
                </a:extLst>
              </a:tr>
              <a:tr h="1248547">
                <a:tc>
                  <a:txBody>
                    <a:bodyPr/>
                    <a:lstStyle/>
                    <a:p>
                      <a:pPr algn="ctr" fontAlgn="ctr"/>
                      <a:r>
                        <a:rPr lang="en-US" sz="2800" u="none" strike="noStrike">
                          <a:effectLst/>
                          <a:latin typeface="Futura Md BT" panose="020B0602020204020303" pitchFamily="34" charset="0"/>
                        </a:rPr>
                        <a:t>2</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Is your project located on one of the following? Urban or rural critical freight corridors/regional freight network/Evacuation routes</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164776423"/>
                  </a:ext>
                </a:extLst>
              </a:tr>
              <a:tr h="502748">
                <a:tc>
                  <a:txBody>
                    <a:bodyPr/>
                    <a:lstStyle/>
                    <a:p>
                      <a:pPr algn="ctr" fontAlgn="ctr"/>
                      <a:r>
                        <a:rPr lang="en-US" sz="2800" u="none" strike="noStrike">
                          <a:effectLst/>
                          <a:latin typeface="Futura Md BT" panose="020B0602020204020303" pitchFamily="34" charset="0"/>
                        </a:rPr>
                        <a:t>3</a:t>
                      </a:r>
                      <a:endParaRPr lang="en-US" sz="28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800" u="none" strike="noStrike" dirty="0">
                          <a:effectLst/>
                          <a:latin typeface="Futura Md BT" panose="020B0602020204020303" pitchFamily="34" charset="0"/>
                        </a:rPr>
                        <a:t>What is the estimated  ADT, Truck ADT</a:t>
                      </a:r>
                      <a:endParaRPr lang="en-US" sz="28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724163365"/>
                  </a:ext>
                </a:extLst>
              </a:tr>
            </a:tbl>
          </a:graphicData>
        </a:graphic>
      </p:graphicFrame>
    </p:spTree>
    <p:extLst>
      <p:ext uri="{BB962C8B-B14F-4D97-AF65-F5344CB8AC3E}">
        <p14:creationId xmlns:p14="http://schemas.microsoft.com/office/powerpoint/2010/main" val="244369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Manage, Maintain (DRAFT)</a:t>
            </a:r>
          </a:p>
        </p:txBody>
      </p:sp>
      <p:graphicFrame>
        <p:nvGraphicFramePr>
          <p:cNvPr id="2" name="Table 1">
            <a:extLst>
              <a:ext uri="{FF2B5EF4-FFF2-40B4-BE49-F238E27FC236}">
                <a16:creationId xmlns:a16="http://schemas.microsoft.com/office/drawing/2014/main" id="{AF4DB854-0405-4086-80E8-8E04C88A24EC}"/>
              </a:ext>
            </a:extLst>
          </p:cNvPr>
          <p:cNvGraphicFramePr>
            <a:graphicFrameLocks noGrp="1"/>
          </p:cNvGraphicFramePr>
          <p:nvPr>
            <p:extLst>
              <p:ext uri="{D42A27DB-BD31-4B8C-83A1-F6EECF244321}">
                <p14:modId xmlns:p14="http://schemas.microsoft.com/office/powerpoint/2010/main" val="2593965053"/>
              </p:ext>
            </p:extLst>
          </p:nvPr>
        </p:nvGraphicFramePr>
        <p:xfrm>
          <a:off x="410028" y="1228725"/>
          <a:ext cx="11114315" cy="2567231"/>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Maintenance</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1139190">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sponsor of the proposed project have a documented maintenance plan for the project, or the sponsor agency have an asset management plan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526378">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Please provide a copy of the agency asset management plan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96580258"/>
                  </a:ext>
                </a:extLst>
              </a:tr>
              <a:tr h="526378">
                <a:tc>
                  <a:txBody>
                    <a:bodyPr/>
                    <a:lstStyle/>
                    <a:p>
                      <a:pPr algn="ctr" fontAlgn="ctr"/>
                      <a:r>
                        <a:rPr lang="en-US" sz="2400" u="none" strike="noStrike">
                          <a:effectLst/>
                          <a:latin typeface="Futura Md BT" panose="020B0602020204020303" pitchFamily="34" charset="0"/>
                        </a:rPr>
                        <a:t>3</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maintenance budget included in the proposed project budget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76324516"/>
                  </a:ext>
                </a:extLst>
              </a:tr>
            </a:tbl>
          </a:graphicData>
        </a:graphic>
      </p:graphicFrame>
    </p:spTree>
    <p:extLst>
      <p:ext uri="{BB962C8B-B14F-4D97-AF65-F5344CB8AC3E}">
        <p14:creationId xmlns:p14="http://schemas.microsoft.com/office/powerpoint/2010/main" val="307654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21672-43D4-4C1A-B397-9A43EA934C4D}"/>
              </a:ext>
            </a:extLst>
          </p:cNvPr>
          <p:cNvSpPr>
            <a:spLocks noGrp="1"/>
          </p:cNvSpPr>
          <p:nvPr>
            <p:ph idx="1"/>
          </p:nvPr>
        </p:nvSpPr>
        <p:spPr>
          <a:xfrm>
            <a:off x="626076" y="1615130"/>
            <a:ext cx="11393859" cy="4351338"/>
          </a:xfrm>
        </p:spPr>
        <p:txBody>
          <a:bodyPr>
            <a:normAutofit/>
          </a:bodyPr>
          <a:lstStyle/>
          <a:p>
            <a:r>
              <a:rPr lang="en-US" sz="3200" dirty="0"/>
              <a:t>Major Investments</a:t>
            </a:r>
          </a:p>
          <a:p>
            <a:r>
              <a:rPr lang="en-US" sz="3200" dirty="0"/>
              <a:t>Expand</a:t>
            </a:r>
          </a:p>
          <a:p>
            <a:r>
              <a:rPr lang="en-US" sz="3200" dirty="0"/>
              <a:t>Manage</a:t>
            </a:r>
          </a:p>
          <a:p>
            <a:r>
              <a:rPr lang="en-US" sz="3200" dirty="0"/>
              <a:t>Maintain</a:t>
            </a:r>
          </a:p>
          <a:p>
            <a:r>
              <a:rPr lang="en-US" sz="3200" dirty="0"/>
              <a:t>Active Transportation</a:t>
            </a:r>
          </a:p>
          <a:p>
            <a:pPr marL="0" indent="0">
              <a:buNone/>
            </a:pPr>
            <a:endParaRPr lang="en-US" sz="3200" dirty="0"/>
          </a:p>
        </p:txBody>
      </p:sp>
      <p:sp>
        <p:nvSpPr>
          <p:cNvPr id="7" name="Title 1">
            <a:extLst>
              <a:ext uri="{FF2B5EF4-FFF2-40B4-BE49-F238E27FC236}">
                <a16:creationId xmlns:a16="http://schemas.microsoft.com/office/drawing/2014/main" id="{CCB3C488-4995-4C7F-B53A-B0F8B4462336}"/>
              </a:ext>
            </a:extLst>
          </p:cNvPr>
          <p:cNvSpPr>
            <a:spLocks noGrp="1"/>
          </p:cNvSpPr>
          <p:nvPr>
            <p:ph type="title"/>
          </p:nvPr>
        </p:nvSpPr>
        <p:spPr>
          <a:xfrm>
            <a:off x="403225" y="0"/>
            <a:ext cx="11788775" cy="1228725"/>
          </a:xfrm>
        </p:spPr>
        <p:txBody>
          <a:bodyPr/>
          <a:lstStyle/>
          <a:p>
            <a:r>
              <a:rPr lang="en-US" dirty="0"/>
              <a:t>Investments Categories</a:t>
            </a:r>
          </a:p>
        </p:txBody>
      </p:sp>
    </p:spTree>
    <p:extLst>
      <p:ext uri="{BB962C8B-B14F-4D97-AF65-F5344CB8AC3E}">
        <p14:creationId xmlns:p14="http://schemas.microsoft.com/office/powerpoint/2010/main" val="427057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Roadway projects Expand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4188361810"/>
              </p:ext>
            </p:extLst>
          </p:nvPr>
        </p:nvGraphicFramePr>
        <p:xfrm>
          <a:off x="410028" y="1228725"/>
          <a:ext cx="11114315" cy="2900662"/>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Environment/Protect Natural and Cultural Resources</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How many historical sites are located within ¼ miles of the project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526378">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How many archeological sites are located within ¼ miles of the project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96580258"/>
                  </a:ext>
                </a:extLst>
              </a:tr>
              <a:tr h="526378">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How many acres of wetlands exist within ¼ miles of the project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76324516"/>
                  </a:ext>
                </a:extLst>
              </a:tr>
              <a:tr h="526378">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How many acres of floodway exist within ¼ miles of the project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2117687697"/>
                  </a:ext>
                </a:extLst>
              </a:tr>
            </a:tbl>
          </a:graphicData>
        </a:graphic>
      </p:graphicFrame>
    </p:spTree>
    <p:extLst>
      <p:ext uri="{BB962C8B-B14F-4D97-AF65-F5344CB8AC3E}">
        <p14:creationId xmlns:p14="http://schemas.microsoft.com/office/powerpoint/2010/main" val="312058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a:t>
            </a:r>
          </a:p>
        </p:txBody>
      </p:sp>
      <p:sp>
        <p:nvSpPr>
          <p:cNvPr id="2" name="TextBox 1">
            <a:extLst>
              <a:ext uri="{FF2B5EF4-FFF2-40B4-BE49-F238E27FC236}">
                <a16:creationId xmlns:a16="http://schemas.microsoft.com/office/drawing/2014/main" id="{8AB1821A-B998-42A7-8BBF-5C1ECACA3A74}"/>
              </a:ext>
            </a:extLst>
          </p:cNvPr>
          <p:cNvSpPr txBox="1"/>
          <p:nvPr/>
        </p:nvSpPr>
        <p:spPr>
          <a:xfrm>
            <a:off x="371800" y="1677798"/>
            <a:ext cx="7779616" cy="646331"/>
          </a:xfrm>
          <a:prstGeom prst="rect">
            <a:avLst/>
          </a:prstGeom>
          <a:noFill/>
        </p:spPr>
        <p:txBody>
          <a:bodyPr wrap="square" rtlCol="0">
            <a:spAutoFit/>
          </a:bodyPr>
          <a:lstStyle/>
          <a:p>
            <a:r>
              <a:rPr lang="en-US" sz="3600" dirty="0">
                <a:latin typeface="Futura Md BT" panose="020B0602020204020303" pitchFamily="34" charset="0"/>
              </a:rPr>
              <a:t>Planning Factors – Transit</a:t>
            </a:r>
          </a:p>
        </p:txBody>
      </p:sp>
    </p:spTree>
    <p:extLst>
      <p:ext uri="{BB962C8B-B14F-4D97-AF65-F5344CB8AC3E}">
        <p14:creationId xmlns:p14="http://schemas.microsoft.com/office/powerpoint/2010/main" val="182882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Expand, Manage, Maintain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nvGraphicFramePr>
        <p:xfrm>
          <a:off x="410028" y="1228725"/>
          <a:ext cx="11114315" cy="3169378"/>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Safety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estimated VMT reduced because of the proposed Transit expansion project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526378">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 of estimated expected crashes (crashes that do not  have primary contributing factor as impaired driving or speeding)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96580258"/>
                  </a:ext>
                </a:extLst>
              </a:tr>
              <a:tr h="526378">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 of estimated expected crashes reduced as a result of VMT reductions (crashes that do not  have primary contributing factor as impaired driving or speeding)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76324516"/>
                  </a:ext>
                </a:extLst>
              </a:tr>
            </a:tbl>
          </a:graphicData>
        </a:graphic>
      </p:graphicFrame>
    </p:spTree>
    <p:extLst>
      <p:ext uri="{BB962C8B-B14F-4D97-AF65-F5344CB8AC3E}">
        <p14:creationId xmlns:p14="http://schemas.microsoft.com/office/powerpoint/2010/main" val="165513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Expand, Manage, Maintain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3256974587"/>
              </p:ext>
            </p:extLst>
          </p:nvPr>
        </p:nvGraphicFramePr>
        <p:xfrm>
          <a:off x="410028" y="1228725"/>
          <a:ext cx="11114315" cy="2213610"/>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Connectivity to Employment/Schools/Medical Facilities/Other points of interest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provide direct connection to employment center/jobs  (1 point per first 1000 jobs and 1additional point for every additional 200 jobs within a UZA. 1 point for the first 500 points and 1 additional point for every additional 100 jobs up to 5 points outside of UZA)</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6" name="Table 5">
            <a:extLst>
              <a:ext uri="{FF2B5EF4-FFF2-40B4-BE49-F238E27FC236}">
                <a16:creationId xmlns:a16="http://schemas.microsoft.com/office/drawing/2014/main" id="{26492875-5784-43AF-9DB4-596651D1E2AC}"/>
              </a:ext>
            </a:extLst>
          </p:cNvPr>
          <p:cNvGraphicFramePr>
            <a:graphicFrameLocks noGrp="1"/>
          </p:cNvGraphicFramePr>
          <p:nvPr>
            <p:extLst>
              <p:ext uri="{D42A27DB-BD31-4B8C-83A1-F6EECF244321}">
                <p14:modId xmlns:p14="http://schemas.microsoft.com/office/powerpoint/2010/main" val="3318019583"/>
              </p:ext>
            </p:extLst>
          </p:nvPr>
        </p:nvGraphicFramePr>
        <p:xfrm>
          <a:off x="410027" y="3564255"/>
          <a:ext cx="11114315" cy="2267771"/>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Multijurisdictional Connectivity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dirty="0">
                          <a:effectLst/>
                          <a:latin typeface="Futura Md BT" panose="020B0602020204020303" pitchFamily="34" charset="0"/>
                        </a:rPr>
                        <a:t>1</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provide connection to transit services that serve other jurisdictions/other areas that are served by other transit agency</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946243">
                <a:tc>
                  <a:txBody>
                    <a:bodyPr/>
                    <a:lstStyle/>
                    <a:p>
                      <a:pPr algn="ctr" fontAlgn="ctr"/>
                      <a:r>
                        <a:rPr lang="en-US" sz="2400" b="0" i="0" u="none" strike="noStrike" dirty="0">
                          <a:solidFill>
                            <a:srgbClr val="000000"/>
                          </a:solidFill>
                          <a:effectLst/>
                          <a:latin typeface="Futura Md BT" panose="020B0602020204020303" pitchFamily="34" charset="0"/>
                        </a:rPr>
                        <a:t>2</a:t>
                      </a:r>
                    </a:p>
                  </a:txBody>
                  <a:tcPr marL="9525" marR="9525" marT="9525" marB="0" anchor="ctr"/>
                </a:tc>
                <a:tc>
                  <a:txBody>
                    <a:bodyPr/>
                    <a:lstStyle/>
                    <a:p>
                      <a:pPr algn="l" fontAlgn="ctr"/>
                      <a:r>
                        <a:rPr lang="en-US" sz="2400" b="0" i="0" u="none" strike="noStrike" dirty="0">
                          <a:solidFill>
                            <a:srgbClr val="000000"/>
                          </a:solidFill>
                          <a:effectLst/>
                          <a:latin typeface="Futura Md BT" panose="020B0602020204020303" pitchFamily="34" charset="0"/>
                        </a:rPr>
                        <a:t>Does the proposed project provide new transit service (local, express, signature, P&amp;R, or rail service) to residential areas that does not exists</a:t>
                      </a:r>
                    </a:p>
                  </a:txBody>
                  <a:tcPr marL="9525" marR="9525" marT="9525" marB="0" anchor="ctr"/>
                </a:tc>
                <a:extLst>
                  <a:ext uri="{0D108BD9-81ED-4DB2-BD59-A6C34878D82A}">
                    <a16:rowId xmlns:a16="http://schemas.microsoft.com/office/drawing/2014/main" val="3915264949"/>
                  </a:ext>
                </a:extLst>
              </a:tr>
            </a:tbl>
          </a:graphicData>
        </a:graphic>
      </p:graphicFrame>
    </p:spTree>
    <p:extLst>
      <p:ext uri="{BB962C8B-B14F-4D97-AF65-F5344CB8AC3E}">
        <p14:creationId xmlns:p14="http://schemas.microsoft.com/office/powerpoint/2010/main" val="362690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Expand, Manage, Maintain (DRAFT)</a:t>
            </a:r>
          </a:p>
        </p:txBody>
      </p:sp>
      <p:graphicFrame>
        <p:nvGraphicFramePr>
          <p:cNvPr id="7" name="Table 6">
            <a:extLst>
              <a:ext uri="{FF2B5EF4-FFF2-40B4-BE49-F238E27FC236}">
                <a16:creationId xmlns:a16="http://schemas.microsoft.com/office/drawing/2014/main" id="{5D648ADE-C4A2-410D-B3D7-E42DD70ABBA9}"/>
              </a:ext>
            </a:extLst>
          </p:cNvPr>
          <p:cNvGraphicFramePr>
            <a:graphicFrameLocks noGrp="1"/>
          </p:cNvGraphicFramePr>
          <p:nvPr>
            <p:extLst>
              <p:ext uri="{D42A27DB-BD31-4B8C-83A1-F6EECF244321}">
                <p14:modId xmlns:p14="http://schemas.microsoft.com/office/powerpoint/2010/main" val="1848051775"/>
              </p:ext>
            </p:extLst>
          </p:nvPr>
        </p:nvGraphicFramePr>
        <p:xfrm>
          <a:off x="128131" y="1199101"/>
          <a:ext cx="11506201" cy="5084990"/>
        </p:xfrm>
        <a:graphic>
          <a:graphicData uri="http://schemas.openxmlformats.org/drawingml/2006/table">
            <a:tbl>
              <a:tblPr>
                <a:tableStyleId>{5C22544A-7EE6-4342-B048-85BDC9FD1C3A}</a:tableStyleId>
              </a:tblPr>
              <a:tblGrid>
                <a:gridCol w="349295">
                  <a:extLst>
                    <a:ext uri="{9D8B030D-6E8A-4147-A177-3AD203B41FA5}">
                      <a16:colId xmlns:a16="http://schemas.microsoft.com/office/drawing/2014/main" val="568366286"/>
                    </a:ext>
                  </a:extLst>
                </a:gridCol>
                <a:gridCol w="11156906">
                  <a:extLst>
                    <a:ext uri="{9D8B030D-6E8A-4147-A177-3AD203B41FA5}">
                      <a16:colId xmlns:a16="http://schemas.microsoft.com/office/drawing/2014/main" val="1183336247"/>
                    </a:ext>
                  </a:extLst>
                </a:gridCol>
              </a:tblGrid>
              <a:tr h="392369">
                <a:tc gridSpan="2">
                  <a:txBody>
                    <a:bodyPr/>
                    <a:lstStyle/>
                    <a:p>
                      <a:pPr algn="ctr" fontAlgn="ctr"/>
                      <a:r>
                        <a:rPr lang="en-US" sz="2400" b="1" u="none" strike="noStrike" dirty="0">
                          <a:solidFill>
                            <a:schemeClr val="bg1"/>
                          </a:solidFill>
                          <a:effectLst/>
                          <a:latin typeface="Futura Md BT" panose="020B0602020204020303" pitchFamily="34" charset="0"/>
                        </a:rPr>
                        <a:t>Transportation Equity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1025875843"/>
                  </a:ext>
                </a:extLst>
              </a:tr>
              <a:tr h="902149">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access and connectivity to disadvantaged/underserved populations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461219062"/>
                  </a:ext>
                </a:extLst>
              </a:tr>
              <a:tr h="1062826">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expand or improve active  transportation (bike/Ped) facilities or transit connectivity to disadvantaged/underserved populations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073824226"/>
                  </a:ext>
                </a:extLst>
              </a:tr>
              <a:tr h="902149">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weighted Livable Centers Needs </a:t>
                      </a:r>
                      <a:r>
                        <a:rPr lang="en-US" sz="2400" u="none" strike="noStrike" baseline="0" dirty="0">
                          <a:effectLst/>
                          <a:latin typeface="Futura Md BT" panose="020B0602020204020303" pitchFamily="34" charset="0"/>
                        </a:rPr>
                        <a:t>I</a:t>
                      </a:r>
                      <a:r>
                        <a:rPr lang="en-US" sz="2400" u="none" strike="noStrike" dirty="0">
                          <a:effectLst/>
                          <a:latin typeface="Futura Md BT" panose="020B0602020204020303" pitchFamily="34" charset="0"/>
                        </a:rPr>
                        <a:t>ndex (0-20, &gt;20-40, &gt;40-60, &gt;60-80, 80-100)</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647661116"/>
                  </a:ext>
                </a:extLst>
              </a:tr>
              <a:tr h="923348">
                <a:tc>
                  <a:txBody>
                    <a:bodyPr/>
                    <a:lstStyle/>
                    <a:p>
                      <a:pPr algn="ctr" fontAlgn="ctr"/>
                      <a:r>
                        <a:rPr lang="en-US" sz="2400" u="none" strike="noStrike">
                          <a:effectLst/>
                          <a:latin typeface="Futura Md BT" panose="020B0602020204020303" pitchFamily="34" charset="0"/>
                        </a:rPr>
                        <a:t>4</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Weighted Livable Centers Needs Index can be found at regional equity tool interactive web map located at https://datalab.h-gac.com/ace/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1241519346"/>
                  </a:ext>
                </a:extLst>
              </a:tr>
              <a:tr h="902149">
                <a:tc>
                  <a:txBody>
                    <a:bodyPr/>
                    <a:lstStyle/>
                    <a:p>
                      <a:pPr algn="ctr" fontAlgn="ctr"/>
                      <a:r>
                        <a:rPr lang="en-US" sz="2400" u="none" strike="noStrike">
                          <a:effectLst/>
                          <a:latin typeface="Futura Md BT" panose="020B0602020204020303" pitchFamily="34" charset="0"/>
                        </a:rPr>
                        <a:t>5</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implementation result in relocation of households in disadvantaged/underserved populations (Y/N) (0 points for criteria)</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485528458"/>
                  </a:ext>
                </a:extLst>
              </a:tr>
            </a:tbl>
          </a:graphicData>
        </a:graphic>
      </p:graphicFrame>
    </p:spTree>
    <p:extLst>
      <p:ext uri="{BB962C8B-B14F-4D97-AF65-F5344CB8AC3E}">
        <p14:creationId xmlns:p14="http://schemas.microsoft.com/office/powerpoint/2010/main" val="186492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Expand, Manage, Maintain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3303963372"/>
              </p:ext>
            </p:extLst>
          </p:nvPr>
        </p:nvGraphicFramePr>
        <p:xfrm>
          <a:off x="410028" y="1228725"/>
          <a:ext cx="11114315" cy="3695756"/>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Planning Coordination</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listed in RTP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526378">
                <a:tc>
                  <a:txBody>
                    <a:bodyPr/>
                    <a:lstStyle/>
                    <a:p>
                      <a:pPr algn="ctr" fontAlgn="ctr"/>
                      <a:r>
                        <a:rPr lang="en-US" sz="2400" u="none" strike="noStrike">
                          <a:effectLst/>
                          <a:latin typeface="Futura Md BT" panose="020B0602020204020303" pitchFamily="34" charset="0"/>
                        </a:rPr>
                        <a:t>2</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Is the proposed project recommended in a regional/subregional/local plan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96580258"/>
                  </a:ext>
                </a:extLst>
              </a:tr>
              <a:tr h="526378">
                <a:tc>
                  <a:txBody>
                    <a:bodyPr/>
                    <a:lstStyle/>
                    <a:p>
                      <a:pPr algn="ctr" fontAlgn="ctr"/>
                      <a:r>
                        <a:rPr lang="en-US" sz="2400" u="none" strike="noStrike" dirty="0">
                          <a:effectLst/>
                          <a:latin typeface="Futura Md BT" panose="020B0602020204020303" pitchFamily="34" charset="0"/>
                        </a:rPr>
                        <a:t>3</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intersect with or affect operations of transportation assets maintained or operated by agencies other than the sponsor (Y/N)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776324516"/>
                  </a:ext>
                </a:extLst>
              </a:tr>
              <a:tr h="526378">
                <a:tc>
                  <a:txBody>
                    <a:bodyPr/>
                    <a:lstStyle/>
                    <a:p>
                      <a:pPr algn="ctr" fontAlgn="ctr"/>
                      <a:r>
                        <a:rPr lang="en-US" sz="2400" b="0" i="0" u="none" strike="noStrike" dirty="0">
                          <a:solidFill>
                            <a:srgbClr val="000000"/>
                          </a:solidFill>
                          <a:effectLst/>
                          <a:latin typeface="Futura Md BT" panose="020B0602020204020303" pitchFamily="34" charset="0"/>
                        </a:rPr>
                        <a:t>4</a:t>
                      </a:r>
                    </a:p>
                  </a:txBody>
                  <a:tcPr marL="9525" marR="9525" marT="9525" marB="0" anchor="ctr"/>
                </a:tc>
                <a:tc>
                  <a:txBody>
                    <a:bodyPr/>
                    <a:lstStyle/>
                    <a:p>
                      <a:pPr algn="l" fontAlgn="ctr"/>
                      <a:r>
                        <a:rPr lang="en-US" sz="2400" b="0" i="0" u="none" strike="noStrike" dirty="0">
                          <a:solidFill>
                            <a:srgbClr val="000000"/>
                          </a:solidFill>
                          <a:effectLst/>
                          <a:latin typeface="Futura Md BT" panose="020B0602020204020303" pitchFamily="34" charset="0"/>
                        </a:rPr>
                        <a:t>If yes to question 3 is the proposed project supported by the other affected agency</a:t>
                      </a:r>
                    </a:p>
                  </a:txBody>
                  <a:tcPr marL="9525" marR="9525" marT="9525" marB="0" anchor="ctr"/>
                </a:tc>
                <a:extLst>
                  <a:ext uri="{0D108BD9-81ED-4DB2-BD59-A6C34878D82A}">
                    <a16:rowId xmlns:a16="http://schemas.microsoft.com/office/drawing/2014/main" val="4107399819"/>
                  </a:ext>
                </a:extLst>
              </a:tr>
            </a:tbl>
          </a:graphicData>
        </a:graphic>
      </p:graphicFrame>
    </p:spTree>
    <p:extLst>
      <p:ext uri="{BB962C8B-B14F-4D97-AF65-F5344CB8AC3E}">
        <p14:creationId xmlns:p14="http://schemas.microsoft.com/office/powerpoint/2010/main" val="149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Expand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610247180"/>
              </p:ext>
            </p:extLst>
          </p:nvPr>
        </p:nvGraphicFramePr>
        <p:xfrm>
          <a:off x="410028" y="1228725"/>
          <a:ext cx="11114315" cy="1123307"/>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algn="ctr" fontAlgn="ctr"/>
                      <a:r>
                        <a:rPr lang="en-US" sz="2400" b="1" u="none" strike="noStrike" dirty="0">
                          <a:solidFill>
                            <a:schemeClr val="bg1"/>
                          </a:solidFill>
                          <a:effectLst/>
                          <a:latin typeface="Futura Md BT" panose="020B0602020204020303" pitchFamily="34" charset="0"/>
                        </a:rPr>
                        <a:t>Improves Multimodal connectivity </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4802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other modes of travel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6" name="Table 5">
            <a:extLst>
              <a:ext uri="{FF2B5EF4-FFF2-40B4-BE49-F238E27FC236}">
                <a16:creationId xmlns:a16="http://schemas.microsoft.com/office/drawing/2014/main" id="{26492875-5784-43AF-9DB4-596651D1E2AC}"/>
              </a:ext>
            </a:extLst>
          </p:cNvPr>
          <p:cNvGraphicFramePr>
            <a:graphicFrameLocks noGrp="1"/>
          </p:cNvGraphicFramePr>
          <p:nvPr>
            <p:extLst>
              <p:ext uri="{D42A27DB-BD31-4B8C-83A1-F6EECF244321}">
                <p14:modId xmlns:p14="http://schemas.microsoft.com/office/powerpoint/2010/main" val="866764191"/>
              </p:ext>
            </p:extLst>
          </p:nvPr>
        </p:nvGraphicFramePr>
        <p:xfrm>
          <a:off x="342915" y="2645092"/>
          <a:ext cx="11114315" cy="1911503"/>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Congestion management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838559">
                <a:tc>
                  <a:txBody>
                    <a:bodyPr/>
                    <a:lstStyle/>
                    <a:p>
                      <a:pPr algn="ctr" fontAlgn="ctr"/>
                      <a:r>
                        <a:rPr lang="en-US" sz="2400" u="none" strike="noStrike" dirty="0">
                          <a:effectLst/>
                          <a:latin typeface="Futura Md BT" panose="020B0602020204020303" pitchFamily="34" charset="0"/>
                        </a:rPr>
                        <a:t>1</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estimated VMT reduced because of the proposed transit expansion project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697659">
                <a:tc>
                  <a:txBody>
                    <a:bodyPr/>
                    <a:lstStyle/>
                    <a:p>
                      <a:pPr algn="ctr" fontAlgn="ctr"/>
                      <a:r>
                        <a:rPr lang="en-US" sz="2400" b="0" i="0" u="none" strike="noStrike" dirty="0">
                          <a:solidFill>
                            <a:srgbClr val="000000"/>
                          </a:solidFill>
                          <a:effectLst/>
                          <a:latin typeface="Futura Md BT" panose="020B0602020204020303" pitchFamily="34" charset="0"/>
                        </a:rPr>
                        <a:t>2</a:t>
                      </a:r>
                    </a:p>
                  </a:txBody>
                  <a:tcPr marL="9525" marR="9525" marT="9525" marB="0" anchor="ctr"/>
                </a:tc>
                <a:tc>
                  <a:txBody>
                    <a:bodyPr/>
                    <a:lstStyle/>
                    <a:p>
                      <a:pPr algn="l" fontAlgn="ctr"/>
                      <a:r>
                        <a:rPr lang="en-US" sz="2400" b="0" i="0" u="none" strike="noStrike" dirty="0">
                          <a:solidFill>
                            <a:srgbClr val="000000"/>
                          </a:solidFill>
                          <a:effectLst/>
                          <a:latin typeface="Futura Md BT" panose="020B0602020204020303" pitchFamily="34" charset="0"/>
                        </a:rPr>
                        <a:t>What is the estimated average delay reductions as a result of transit project</a:t>
                      </a:r>
                    </a:p>
                  </a:txBody>
                  <a:tcPr marL="9525" marR="9525" marT="9525" marB="0" anchor="ctr"/>
                </a:tc>
                <a:extLst>
                  <a:ext uri="{0D108BD9-81ED-4DB2-BD59-A6C34878D82A}">
                    <a16:rowId xmlns:a16="http://schemas.microsoft.com/office/drawing/2014/main" val="3915264949"/>
                  </a:ext>
                </a:extLst>
              </a:tr>
            </a:tbl>
          </a:graphicData>
        </a:graphic>
      </p:graphicFrame>
      <p:graphicFrame>
        <p:nvGraphicFramePr>
          <p:cNvPr id="7" name="Table 6">
            <a:extLst>
              <a:ext uri="{FF2B5EF4-FFF2-40B4-BE49-F238E27FC236}">
                <a16:creationId xmlns:a16="http://schemas.microsoft.com/office/drawing/2014/main" id="{50DAB776-779E-4AA3-8540-DEA76407B51F}"/>
              </a:ext>
            </a:extLst>
          </p:cNvPr>
          <p:cNvGraphicFramePr>
            <a:graphicFrameLocks noGrp="1"/>
          </p:cNvGraphicFramePr>
          <p:nvPr>
            <p:extLst>
              <p:ext uri="{D42A27DB-BD31-4B8C-83A1-F6EECF244321}">
                <p14:modId xmlns:p14="http://schemas.microsoft.com/office/powerpoint/2010/main" val="3755608252"/>
              </p:ext>
            </p:extLst>
          </p:nvPr>
        </p:nvGraphicFramePr>
        <p:xfrm>
          <a:off x="342914" y="4753500"/>
          <a:ext cx="11114315" cy="1123307"/>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Urban/rural connectivity</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4802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provide transit service to a location that does not have an existing transit service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spTree>
    <p:extLst>
      <p:ext uri="{BB962C8B-B14F-4D97-AF65-F5344CB8AC3E}">
        <p14:creationId xmlns:p14="http://schemas.microsoft.com/office/powerpoint/2010/main" val="362313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Manage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3227469820"/>
              </p:ext>
            </p:extLst>
          </p:nvPr>
        </p:nvGraphicFramePr>
        <p:xfrm>
          <a:off x="410028" y="1228725"/>
          <a:ext cx="11114315" cy="1123307"/>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algn="ctr" fontAlgn="ctr"/>
                      <a:r>
                        <a:rPr lang="en-US" sz="2400" b="1" u="none" strike="noStrike" dirty="0">
                          <a:solidFill>
                            <a:schemeClr val="bg1"/>
                          </a:solidFill>
                          <a:effectLst/>
                          <a:latin typeface="Futura Md BT" panose="020B0602020204020303" pitchFamily="34" charset="0"/>
                        </a:rPr>
                        <a:t>Improves Transit reliability</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4802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transit travel times/frequency of service</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6" name="Table 5">
            <a:extLst>
              <a:ext uri="{FF2B5EF4-FFF2-40B4-BE49-F238E27FC236}">
                <a16:creationId xmlns:a16="http://schemas.microsoft.com/office/drawing/2014/main" id="{26492875-5784-43AF-9DB4-596651D1E2AC}"/>
              </a:ext>
            </a:extLst>
          </p:cNvPr>
          <p:cNvGraphicFramePr>
            <a:graphicFrameLocks noGrp="1"/>
          </p:cNvGraphicFramePr>
          <p:nvPr>
            <p:extLst>
              <p:ext uri="{D42A27DB-BD31-4B8C-83A1-F6EECF244321}">
                <p14:modId xmlns:p14="http://schemas.microsoft.com/office/powerpoint/2010/main" val="3120527820"/>
              </p:ext>
            </p:extLst>
          </p:nvPr>
        </p:nvGraphicFramePr>
        <p:xfrm>
          <a:off x="342915" y="2645092"/>
          <a:ext cx="11114315" cy="2161800"/>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302553">
                <a:tc gridSpan="2">
                  <a:txBody>
                    <a:bodyPr/>
                    <a:lstStyle/>
                    <a:p>
                      <a:pPr algn="ctr" fontAlgn="ctr"/>
                      <a:r>
                        <a:rPr lang="en-US" sz="2400" b="1" u="none" strike="noStrike" dirty="0">
                          <a:solidFill>
                            <a:schemeClr val="bg1"/>
                          </a:solidFill>
                          <a:effectLst/>
                          <a:latin typeface="Futura Md BT" panose="020B0602020204020303" pitchFamily="34" charset="0"/>
                        </a:rPr>
                        <a:t>Congestion management</a:t>
                      </a:r>
                      <a:endParaRPr lang="en-US" sz="2400" b="1" i="0" u="none" strike="noStrike" dirty="0">
                        <a:solidFill>
                          <a:schemeClr val="bg1"/>
                        </a:solidFill>
                        <a:effectLst/>
                        <a:latin typeface="Futura Md BT" panose="020B0602020204020303" pitchFamily="34" charset="0"/>
                      </a:endParaRP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946243">
                <a:tc>
                  <a:txBody>
                    <a:bodyPr/>
                    <a:lstStyle/>
                    <a:p>
                      <a:pPr algn="ctr" fontAlgn="ctr"/>
                      <a:r>
                        <a:rPr lang="en-US" sz="2400" u="none" strike="noStrike" dirty="0">
                          <a:effectLst/>
                          <a:latin typeface="Futura Md BT" panose="020B0602020204020303" pitchFamily="34" charset="0"/>
                        </a:rPr>
                        <a:t>1</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What is the estimated VMT reduced because of the proposed transit expansion project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r h="840272">
                <a:tc>
                  <a:txBody>
                    <a:bodyPr/>
                    <a:lstStyle/>
                    <a:p>
                      <a:pPr algn="ctr" fontAlgn="ctr"/>
                      <a:r>
                        <a:rPr lang="en-US" sz="2400" b="0" i="0" u="none" strike="noStrike" dirty="0">
                          <a:solidFill>
                            <a:srgbClr val="000000"/>
                          </a:solidFill>
                          <a:effectLst/>
                          <a:latin typeface="Futura Md BT" panose="020B0602020204020303" pitchFamily="34" charset="0"/>
                        </a:rPr>
                        <a:t>2</a:t>
                      </a:r>
                    </a:p>
                  </a:txBody>
                  <a:tcPr marL="9525" marR="9525" marT="9525" marB="0" anchor="ctr"/>
                </a:tc>
                <a:tc>
                  <a:txBody>
                    <a:bodyPr/>
                    <a:lstStyle/>
                    <a:p>
                      <a:pPr algn="l" fontAlgn="ctr"/>
                      <a:r>
                        <a:rPr lang="en-US" sz="2400" b="0" i="0" u="none" strike="noStrike" dirty="0">
                          <a:solidFill>
                            <a:srgbClr val="000000"/>
                          </a:solidFill>
                          <a:effectLst/>
                          <a:latin typeface="Futura Md BT" panose="020B0602020204020303" pitchFamily="34" charset="0"/>
                        </a:rPr>
                        <a:t>What is the estimated average delay reductions as a result of transit project</a:t>
                      </a:r>
                    </a:p>
                  </a:txBody>
                  <a:tcPr marL="9525" marR="9525" marT="9525" marB="0" anchor="ctr"/>
                </a:tc>
                <a:extLst>
                  <a:ext uri="{0D108BD9-81ED-4DB2-BD59-A6C34878D82A}">
                    <a16:rowId xmlns:a16="http://schemas.microsoft.com/office/drawing/2014/main" val="3915264949"/>
                  </a:ext>
                </a:extLst>
              </a:tr>
            </a:tbl>
          </a:graphicData>
        </a:graphic>
      </p:graphicFrame>
    </p:spTree>
    <p:extLst>
      <p:ext uri="{BB962C8B-B14F-4D97-AF65-F5344CB8AC3E}">
        <p14:creationId xmlns:p14="http://schemas.microsoft.com/office/powerpoint/2010/main" val="1812040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Manage, Maintain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4220264764"/>
              </p:ext>
            </p:extLst>
          </p:nvPr>
        </p:nvGraphicFramePr>
        <p:xfrm>
          <a:off x="410028" y="1228725"/>
          <a:ext cx="11114315" cy="1123307"/>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Current-Estimated ridership</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4802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estimated future transit ridership</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7" name="Table 6">
            <a:extLst>
              <a:ext uri="{FF2B5EF4-FFF2-40B4-BE49-F238E27FC236}">
                <a16:creationId xmlns:a16="http://schemas.microsoft.com/office/drawing/2014/main" id="{294D1E69-4F57-42BE-A11C-51FC31B5AAFF}"/>
              </a:ext>
            </a:extLst>
          </p:cNvPr>
          <p:cNvGraphicFramePr>
            <a:graphicFrameLocks noGrp="1"/>
          </p:cNvGraphicFramePr>
          <p:nvPr>
            <p:extLst>
              <p:ext uri="{D42A27DB-BD31-4B8C-83A1-F6EECF244321}">
                <p14:modId xmlns:p14="http://schemas.microsoft.com/office/powerpoint/2010/main" val="3600465485"/>
              </p:ext>
            </p:extLst>
          </p:nvPr>
        </p:nvGraphicFramePr>
        <p:xfrm>
          <a:off x="410028" y="2698197"/>
          <a:ext cx="11114315" cy="1489067"/>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Improvements to existing/addition of new technology (ITS, CV/AV technology)</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48022">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existing or add new ITS or other technical improvements to existing transit assets </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spTree>
    <p:extLst>
      <p:ext uri="{BB962C8B-B14F-4D97-AF65-F5344CB8AC3E}">
        <p14:creationId xmlns:p14="http://schemas.microsoft.com/office/powerpoint/2010/main" val="340204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1D26-A9EB-411A-96F1-3252772E9293}"/>
              </a:ext>
            </a:extLst>
          </p:cNvPr>
          <p:cNvSpPr>
            <a:spLocks noGrp="1"/>
          </p:cNvSpPr>
          <p:nvPr>
            <p:ph type="title"/>
          </p:nvPr>
        </p:nvSpPr>
        <p:spPr>
          <a:xfrm>
            <a:off x="1" y="0"/>
            <a:ext cx="12192000" cy="1228725"/>
          </a:xfrm>
        </p:spPr>
        <p:txBody>
          <a:bodyPr>
            <a:normAutofit/>
          </a:bodyPr>
          <a:lstStyle/>
          <a:p>
            <a:r>
              <a:rPr lang="en-US" sz="4000" dirty="0"/>
              <a:t>Planning Factors – Transit Maintain (DRAFT)</a:t>
            </a:r>
          </a:p>
        </p:txBody>
      </p:sp>
      <p:graphicFrame>
        <p:nvGraphicFramePr>
          <p:cNvPr id="5" name="Table 4">
            <a:extLst>
              <a:ext uri="{FF2B5EF4-FFF2-40B4-BE49-F238E27FC236}">
                <a16:creationId xmlns:a16="http://schemas.microsoft.com/office/drawing/2014/main" id="{5D78F80F-EC18-4C9E-94F8-C18493C6039E}"/>
              </a:ext>
            </a:extLst>
          </p:cNvPr>
          <p:cNvGraphicFramePr>
            <a:graphicFrameLocks noGrp="1"/>
          </p:cNvGraphicFramePr>
          <p:nvPr>
            <p:extLst>
              <p:ext uri="{D42A27DB-BD31-4B8C-83A1-F6EECF244321}">
                <p14:modId xmlns:p14="http://schemas.microsoft.com/office/powerpoint/2010/main" val="29973340"/>
              </p:ext>
            </p:extLst>
          </p:nvPr>
        </p:nvGraphicFramePr>
        <p:xfrm>
          <a:off x="410028" y="1228725"/>
          <a:ext cx="11114315" cy="1482090"/>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Improvements to access to physically challenged individuals (ADA accessibility)</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39874">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improve or provide new ADA accessible accommodations</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6" name="Table 5">
            <a:extLst>
              <a:ext uri="{FF2B5EF4-FFF2-40B4-BE49-F238E27FC236}">
                <a16:creationId xmlns:a16="http://schemas.microsoft.com/office/drawing/2014/main" id="{8B8B278D-10FA-4B6D-9B82-8F3965330457}"/>
              </a:ext>
            </a:extLst>
          </p:cNvPr>
          <p:cNvGraphicFramePr>
            <a:graphicFrameLocks noGrp="1"/>
          </p:cNvGraphicFramePr>
          <p:nvPr>
            <p:extLst>
              <p:ext uri="{D42A27DB-BD31-4B8C-83A1-F6EECF244321}">
                <p14:modId xmlns:p14="http://schemas.microsoft.com/office/powerpoint/2010/main" val="60336600"/>
              </p:ext>
            </p:extLst>
          </p:nvPr>
        </p:nvGraphicFramePr>
        <p:xfrm>
          <a:off x="410027" y="2865977"/>
          <a:ext cx="11114315" cy="1115159"/>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Improves useful life of facility/asset</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39874">
                <a:tc>
                  <a:txBody>
                    <a:bodyPr/>
                    <a:lstStyle/>
                    <a:p>
                      <a:pPr algn="ctr" fontAlgn="ctr"/>
                      <a:r>
                        <a:rPr lang="en-US" sz="2400" u="none" strike="noStrike">
                          <a:effectLst/>
                          <a:latin typeface="Futura Md BT" panose="020B0602020204020303" pitchFamily="34" charset="0"/>
                        </a:rPr>
                        <a:t>1</a:t>
                      </a:r>
                      <a:endParaRPr lang="en-US" sz="2400" b="0" i="0" u="none" strike="noStrike">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proposed project extend the useful life of transit facility/asset</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graphicFrame>
        <p:nvGraphicFramePr>
          <p:cNvPr id="7" name="Table 6">
            <a:extLst>
              <a:ext uri="{FF2B5EF4-FFF2-40B4-BE49-F238E27FC236}">
                <a16:creationId xmlns:a16="http://schemas.microsoft.com/office/drawing/2014/main" id="{B0969B0E-997F-475A-A361-3BDEF663D806}"/>
              </a:ext>
            </a:extLst>
          </p:cNvPr>
          <p:cNvGraphicFramePr>
            <a:graphicFrameLocks noGrp="1"/>
          </p:cNvGraphicFramePr>
          <p:nvPr>
            <p:extLst>
              <p:ext uri="{D42A27DB-BD31-4B8C-83A1-F6EECF244321}">
                <p14:modId xmlns:p14="http://schemas.microsoft.com/office/powerpoint/2010/main" val="4239197673"/>
              </p:ext>
            </p:extLst>
          </p:nvPr>
        </p:nvGraphicFramePr>
        <p:xfrm>
          <a:off x="410026" y="4268336"/>
          <a:ext cx="11114315" cy="1115159"/>
        </p:xfrm>
        <a:graphic>
          <a:graphicData uri="http://schemas.openxmlformats.org/drawingml/2006/table">
            <a:tbl>
              <a:tblPr>
                <a:tableStyleId>{5C22544A-7EE6-4342-B048-85BDC9FD1C3A}</a:tableStyleId>
              </a:tblPr>
              <a:tblGrid>
                <a:gridCol w="337399">
                  <a:extLst>
                    <a:ext uri="{9D8B030D-6E8A-4147-A177-3AD203B41FA5}">
                      <a16:colId xmlns:a16="http://schemas.microsoft.com/office/drawing/2014/main" val="3850516585"/>
                    </a:ext>
                  </a:extLst>
                </a:gridCol>
                <a:gridCol w="10776916">
                  <a:extLst>
                    <a:ext uri="{9D8B030D-6E8A-4147-A177-3AD203B41FA5}">
                      <a16:colId xmlns:a16="http://schemas.microsoft.com/office/drawing/2014/main" val="4103361757"/>
                    </a:ext>
                  </a:extLst>
                </a:gridCol>
              </a:tblGrid>
              <a:tr h="296670">
                <a:tc gridSpan="2">
                  <a:txBody>
                    <a:bodyPr/>
                    <a:lstStyle/>
                    <a:p>
                      <a:pPr marL="0" algn="ctr" defTabSz="914400" rtl="0" eaLnBrk="1" fontAlgn="ctr" latinLnBrk="0" hangingPunct="1"/>
                      <a:r>
                        <a:rPr lang="en-US" sz="2400" b="1" u="none" strike="noStrike" kern="1200" dirty="0">
                          <a:solidFill>
                            <a:schemeClr val="bg1"/>
                          </a:solidFill>
                          <a:effectLst/>
                          <a:latin typeface="Futura Md BT" panose="020B0602020204020303" pitchFamily="34" charset="0"/>
                          <a:ea typeface="+mn-ea"/>
                          <a:cs typeface="+mn-cs"/>
                        </a:rPr>
                        <a:t>Transit Maintenance</a:t>
                      </a:r>
                    </a:p>
                  </a:txBody>
                  <a:tcPr marL="9525" marR="9525" marT="9525" marB="0" anchor="ctr">
                    <a:solidFill>
                      <a:srgbClr val="C00000"/>
                    </a:solidFill>
                  </a:tcPr>
                </a:tc>
                <a:tc hMerge="1">
                  <a:txBody>
                    <a:bodyPr/>
                    <a:lstStyle/>
                    <a:p>
                      <a:endParaRPr lang="en-US"/>
                    </a:p>
                  </a:txBody>
                  <a:tcPr/>
                </a:tc>
                <a:extLst>
                  <a:ext uri="{0D108BD9-81ED-4DB2-BD59-A6C34878D82A}">
                    <a16:rowId xmlns:a16="http://schemas.microsoft.com/office/drawing/2014/main" val="4260946057"/>
                  </a:ext>
                </a:extLst>
              </a:tr>
              <a:tr h="739874">
                <a:tc>
                  <a:txBody>
                    <a:bodyPr/>
                    <a:lstStyle/>
                    <a:p>
                      <a:pPr algn="ctr" fontAlgn="ctr"/>
                      <a:r>
                        <a:rPr lang="en-US" sz="2400" u="none" strike="noStrike" dirty="0">
                          <a:effectLst/>
                          <a:latin typeface="Futura Md BT" panose="020B0602020204020303" pitchFamily="34" charset="0"/>
                        </a:rPr>
                        <a:t>1</a:t>
                      </a:r>
                      <a:endParaRPr lang="en-US" sz="2400" b="0" i="0" u="none" strike="noStrike" dirty="0">
                        <a:solidFill>
                          <a:srgbClr val="000000"/>
                        </a:solidFill>
                        <a:effectLst/>
                        <a:latin typeface="Futura Md BT" panose="020B0602020204020303" pitchFamily="34" charset="0"/>
                      </a:endParaRPr>
                    </a:p>
                  </a:txBody>
                  <a:tcPr marL="9525" marR="9525" marT="9525" marB="0" anchor="ctr"/>
                </a:tc>
                <a:tc>
                  <a:txBody>
                    <a:bodyPr/>
                    <a:lstStyle/>
                    <a:p>
                      <a:pPr algn="l" fontAlgn="ctr"/>
                      <a:r>
                        <a:rPr lang="en-US" sz="2400" u="none" strike="noStrike" dirty="0">
                          <a:effectLst/>
                          <a:latin typeface="Futura Md BT" panose="020B0602020204020303" pitchFamily="34" charset="0"/>
                        </a:rPr>
                        <a:t>Does the transit operator have an approved asset maintenance plan</a:t>
                      </a:r>
                      <a:endParaRPr lang="en-US" sz="2400" b="0" i="0" u="none" strike="noStrike" dirty="0">
                        <a:solidFill>
                          <a:srgbClr val="000000"/>
                        </a:solidFill>
                        <a:effectLst/>
                        <a:latin typeface="Futura Md BT" panose="020B0602020204020303" pitchFamily="34" charset="0"/>
                      </a:endParaRPr>
                    </a:p>
                  </a:txBody>
                  <a:tcPr marL="9525" marR="9525" marT="9525" marB="0" anchor="ctr"/>
                </a:tc>
                <a:extLst>
                  <a:ext uri="{0D108BD9-81ED-4DB2-BD59-A6C34878D82A}">
                    <a16:rowId xmlns:a16="http://schemas.microsoft.com/office/drawing/2014/main" val="3384752996"/>
                  </a:ext>
                </a:extLst>
              </a:tr>
            </a:tbl>
          </a:graphicData>
        </a:graphic>
      </p:graphicFrame>
    </p:spTree>
    <p:extLst>
      <p:ext uri="{BB962C8B-B14F-4D97-AF65-F5344CB8AC3E}">
        <p14:creationId xmlns:p14="http://schemas.microsoft.com/office/powerpoint/2010/main" val="31739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5288-EAF6-4C84-BCAF-E3F596EB5AF9}"/>
              </a:ext>
            </a:extLst>
          </p:cNvPr>
          <p:cNvSpPr>
            <a:spLocks noGrp="1"/>
          </p:cNvSpPr>
          <p:nvPr>
            <p:ph type="title"/>
          </p:nvPr>
        </p:nvSpPr>
        <p:spPr>
          <a:xfrm>
            <a:off x="403654" y="-64169"/>
            <a:ext cx="11788345" cy="1228424"/>
          </a:xfrm>
        </p:spPr>
        <p:txBody>
          <a:bodyPr/>
          <a:lstStyle/>
          <a:p>
            <a:r>
              <a:rPr lang="en-US" dirty="0"/>
              <a:t>Investment Category Definitions</a:t>
            </a:r>
          </a:p>
        </p:txBody>
      </p:sp>
      <p:sp>
        <p:nvSpPr>
          <p:cNvPr id="3" name="Content Placeholder 2">
            <a:extLst>
              <a:ext uri="{FF2B5EF4-FFF2-40B4-BE49-F238E27FC236}">
                <a16:creationId xmlns:a16="http://schemas.microsoft.com/office/drawing/2014/main" id="{197AC0A9-EDF4-47A8-886A-04412A805E3D}"/>
              </a:ext>
            </a:extLst>
          </p:cNvPr>
          <p:cNvSpPr>
            <a:spLocks noGrp="1"/>
          </p:cNvSpPr>
          <p:nvPr>
            <p:ph idx="1"/>
          </p:nvPr>
        </p:nvSpPr>
        <p:spPr>
          <a:xfrm>
            <a:off x="312041" y="1164254"/>
            <a:ext cx="11150286" cy="5088763"/>
          </a:xfrm>
        </p:spPr>
        <p:txBody>
          <a:bodyPr/>
          <a:lstStyle/>
          <a:p>
            <a:r>
              <a:rPr lang="en-US" dirty="0"/>
              <a:t>Major investments: All roadway, freight or transit projects that have a total project cost of $100M or more.  Total project cost (</a:t>
            </a:r>
            <a:r>
              <a:rPr lang="en-US" dirty="0" err="1"/>
              <a:t>federal+match</a:t>
            </a:r>
            <a:r>
              <a:rPr lang="en-US"/>
              <a:t>) </a:t>
            </a:r>
            <a:r>
              <a:rPr lang="en-US" dirty="0"/>
              <a:t>will include engineering (including environmental), and construction phases. </a:t>
            </a:r>
            <a:endParaRPr lang="en-US" strike="sngStrike" dirty="0"/>
          </a:p>
        </p:txBody>
      </p:sp>
    </p:spTree>
    <p:extLst>
      <p:ext uri="{BB962C8B-B14F-4D97-AF65-F5344CB8AC3E}">
        <p14:creationId xmlns:p14="http://schemas.microsoft.com/office/powerpoint/2010/main" val="3922724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5288-EAF6-4C84-BCAF-E3F596EB5AF9}"/>
              </a:ext>
            </a:extLst>
          </p:cNvPr>
          <p:cNvSpPr>
            <a:spLocks noGrp="1"/>
          </p:cNvSpPr>
          <p:nvPr>
            <p:ph type="title"/>
          </p:nvPr>
        </p:nvSpPr>
        <p:spPr>
          <a:xfrm>
            <a:off x="403654" y="-64169"/>
            <a:ext cx="11788345" cy="1228424"/>
          </a:xfrm>
        </p:spPr>
        <p:txBody>
          <a:bodyPr/>
          <a:lstStyle/>
          <a:p>
            <a:r>
              <a:rPr lang="en-US" dirty="0"/>
              <a:t>Progress</a:t>
            </a:r>
          </a:p>
        </p:txBody>
      </p:sp>
      <p:pic>
        <p:nvPicPr>
          <p:cNvPr id="9" name="Picture 8">
            <a:extLst>
              <a:ext uri="{FF2B5EF4-FFF2-40B4-BE49-F238E27FC236}">
                <a16:creationId xmlns:a16="http://schemas.microsoft.com/office/drawing/2014/main" id="{FC1DD7E8-B099-4ECD-8E52-C222C1D06FF4}"/>
              </a:ext>
            </a:extLst>
          </p:cNvPr>
          <p:cNvPicPr>
            <a:picLocks noChangeAspect="1"/>
          </p:cNvPicPr>
          <p:nvPr/>
        </p:nvPicPr>
        <p:blipFill>
          <a:blip r:embed="rId2"/>
          <a:stretch>
            <a:fillRect/>
          </a:stretch>
        </p:blipFill>
        <p:spPr>
          <a:xfrm>
            <a:off x="1529789" y="1164255"/>
            <a:ext cx="9132421" cy="5119534"/>
          </a:xfrm>
          <a:prstGeom prst="rect">
            <a:avLst/>
          </a:prstGeom>
        </p:spPr>
      </p:pic>
    </p:spTree>
    <p:extLst>
      <p:ext uri="{BB962C8B-B14F-4D97-AF65-F5344CB8AC3E}">
        <p14:creationId xmlns:p14="http://schemas.microsoft.com/office/powerpoint/2010/main" val="207295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D130-DFF7-4AE9-842D-E31BD887FA25}"/>
              </a:ext>
            </a:extLst>
          </p:cNvPr>
          <p:cNvSpPr>
            <a:spLocks noGrp="1"/>
          </p:cNvSpPr>
          <p:nvPr>
            <p:ph type="title"/>
          </p:nvPr>
        </p:nvSpPr>
        <p:spPr/>
        <p:txBody>
          <a:bodyPr/>
          <a:lstStyle/>
          <a:p>
            <a:r>
              <a:rPr lang="en-US" dirty="0"/>
              <a:t>Draft Timeline</a:t>
            </a:r>
          </a:p>
        </p:txBody>
      </p:sp>
      <p:graphicFrame>
        <p:nvGraphicFramePr>
          <p:cNvPr id="5" name="Content Placeholder 4">
            <a:extLst>
              <a:ext uri="{FF2B5EF4-FFF2-40B4-BE49-F238E27FC236}">
                <a16:creationId xmlns:a16="http://schemas.microsoft.com/office/drawing/2014/main" id="{4AB91E96-17E7-4F6A-BDC6-C72FE5F0EEFA}"/>
              </a:ext>
            </a:extLst>
          </p:cNvPr>
          <p:cNvGraphicFramePr>
            <a:graphicFrameLocks noGrp="1"/>
          </p:cNvGraphicFramePr>
          <p:nvPr>
            <p:ph idx="1"/>
            <p:extLst>
              <p:ext uri="{D42A27DB-BD31-4B8C-83A1-F6EECF244321}">
                <p14:modId xmlns:p14="http://schemas.microsoft.com/office/powerpoint/2010/main" val="346499094"/>
              </p:ext>
            </p:extLst>
          </p:nvPr>
        </p:nvGraphicFramePr>
        <p:xfrm>
          <a:off x="155276" y="1131410"/>
          <a:ext cx="10482154" cy="5227458"/>
        </p:xfrm>
        <a:graphic>
          <a:graphicData uri="http://schemas.openxmlformats.org/drawingml/2006/table">
            <a:tbl>
              <a:tblPr firstRow="1" bandRow="1">
                <a:tableStyleId>{2D5ABB26-0587-4C30-8999-92F81FD0307C}</a:tableStyleId>
              </a:tblPr>
              <a:tblGrid>
                <a:gridCol w="2689797">
                  <a:extLst>
                    <a:ext uri="{9D8B030D-6E8A-4147-A177-3AD203B41FA5}">
                      <a16:colId xmlns:a16="http://schemas.microsoft.com/office/drawing/2014/main" val="1730980354"/>
                    </a:ext>
                  </a:extLst>
                </a:gridCol>
                <a:gridCol w="7792357">
                  <a:extLst>
                    <a:ext uri="{9D8B030D-6E8A-4147-A177-3AD203B41FA5}">
                      <a16:colId xmlns:a16="http://schemas.microsoft.com/office/drawing/2014/main" val="2401594684"/>
                    </a:ext>
                  </a:extLst>
                </a:gridCol>
              </a:tblGrid>
              <a:tr h="818808">
                <a:tc>
                  <a:txBody>
                    <a:bodyPr/>
                    <a:lstStyle/>
                    <a:p>
                      <a:r>
                        <a:rPr lang="en-US" sz="2400" dirty="0">
                          <a:latin typeface="Futura Md BT" panose="020B0602020204020303" pitchFamily="34" charset="0"/>
                        </a:rPr>
                        <a:t>July</a:t>
                      </a:r>
                    </a:p>
                  </a:txBody>
                  <a:tcPr anchor="ctr"/>
                </a:tc>
                <a:tc>
                  <a:txBody>
                    <a:bodyPr/>
                    <a:lstStyle/>
                    <a:p>
                      <a:r>
                        <a:rPr lang="en-US" sz="2400" dirty="0">
                          <a:latin typeface="Futura Md BT" panose="020B0602020204020303" pitchFamily="34" charset="0"/>
                        </a:rPr>
                        <a:t>Begin discussions on investment criteria and establish working group</a:t>
                      </a:r>
                      <a:r>
                        <a:rPr lang="en-US" sz="2400" b="1" dirty="0">
                          <a:latin typeface="Futura Md BT" panose="020B0602020204020303" pitchFamily="34" charset="0"/>
                        </a:rPr>
                        <a:t> </a:t>
                      </a:r>
                    </a:p>
                  </a:txBody>
                  <a:tcPr anchor="ctr"/>
                </a:tc>
                <a:extLst>
                  <a:ext uri="{0D108BD9-81ED-4DB2-BD59-A6C34878D82A}">
                    <a16:rowId xmlns:a16="http://schemas.microsoft.com/office/drawing/2014/main" val="1043341324"/>
                  </a:ext>
                </a:extLst>
              </a:tr>
              <a:tr h="1182723">
                <a:tc>
                  <a:txBody>
                    <a:bodyPr/>
                    <a:lstStyle/>
                    <a:p>
                      <a:r>
                        <a:rPr lang="en-US" sz="2400" strike="noStrike" dirty="0">
                          <a:latin typeface="Futura Md BT" panose="020B0602020204020303" pitchFamily="34" charset="0"/>
                        </a:rPr>
                        <a:t>August-October</a:t>
                      </a:r>
                    </a:p>
                  </a:txBody>
                  <a:tcPr anchor="ctr"/>
                </a:tc>
                <a:tc>
                  <a:txBody>
                    <a:bodyPr/>
                    <a:lstStyle/>
                    <a:p>
                      <a:r>
                        <a:rPr lang="en-US" sz="2400" b="0" dirty="0">
                          <a:latin typeface="Futura Md BT" panose="020B0602020204020303" pitchFamily="34" charset="0"/>
                        </a:rPr>
                        <a:t>Continue discussions on investment criteria</a:t>
                      </a:r>
                    </a:p>
                    <a:p>
                      <a:r>
                        <a:rPr lang="en-US" sz="2400" b="0" dirty="0">
                          <a:latin typeface="Futura Md BT" panose="020B0602020204020303" pitchFamily="34" charset="0"/>
                        </a:rPr>
                        <a:t>Update on the Benefit/Cost Analysis review</a:t>
                      </a:r>
                    </a:p>
                    <a:p>
                      <a:r>
                        <a:rPr lang="en-US" sz="2400" b="0" dirty="0">
                          <a:latin typeface="Futura Md BT" panose="020B0602020204020303" pitchFamily="34" charset="0"/>
                        </a:rPr>
                        <a:t>Input from other Subcommittees</a:t>
                      </a:r>
                    </a:p>
                  </a:txBody>
                  <a:tcPr anchor="ctr"/>
                </a:tc>
                <a:extLst>
                  <a:ext uri="{0D108BD9-81ED-4DB2-BD59-A6C34878D82A}">
                    <a16:rowId xmlns:a16="http://schemas.microsoft.com/office/drawing/2014/main" val="1938000520"/>
                  </a:ext>
                </a:extLst>
              </a:tr>
              <a:tr h="588003">
                <a:tc>
                  <a:txBody>
                    <a:bodyPr/>
                    <a:lstStyle/>
                    <a:p>
                      <a:r>
                        <a:rPr lang="en-US" sz="2400" dirty="0">
                          <a:latin typeface="Futura Md BT" panose="020B0602020204020303" pitchFamily="34" charset="0"/>
                        </a:rPr>
                        <a:t>November</a:t>
                      </a:r>
                    </a:p>
                  </a:txBody>
                  <a:tcPr anchor="ctr"/>
                </a:tc>
                <a:tc>
                  <a:txBody>
                    <a:bodyPr/>
                    <a:lstStyle/>
                    <a:p>
                      <a:r>
                        <a:rPr lang="en-US" sz="2400" dirty="0">
                          <a:solidFill>
                            <a:schemeClr val="tx1"/>
                          </a:solidFill>
                          <a:latin typeface="Futura Md BT" panose="020B0602020204020303" pitchFamily="34" charset="0"/>
                        </a:rPr>
                        <a:t>TAC Mid-point Progress Report </a:t>
                      </a:r>
                      <a:r>
                        <a:rPr lang="en-US" sz="2400" b="1" dirty="0">
                          <a:solidFill>
                            <a:schemeClr val="tx1"/>
                          </a:solidFill>
                          <a:latin typeface="Futura Md BT" panose="020B0602020204020303" pitchFamily="34" charset="0"/>
                        </a:rPr>
                        <a:t>(Information)</a:t>
                      </a:r>
                    </a:p>
                  </a:txBody>
                  <a:tcPr anchor="ctr"/>
                </a:tc>
                <a:extLst>
                  <a:ext uri="{0D108BD9-81ED-4DB2-BD59-A6C34878D82A}">
                    <a16:rowId xmlns:a16="http://schemas.microsoft.com/office/drawing/2014/main" val="1360648482"/>
                  </a:ext>
                </a:extLst>
              </a:tr>
              <a:tr h="818808">
                <a:tc>
                  <a:txBody>
                    <a:bodyPr/>
                    <a:lstStyle/>
                    <a:p>
                      <a:r>
                        <a:rPr lang="en-US" sz="2400" strike="noStrike" dirty="0">
                          <a:latin typeface="Futura Md BT" panose="020B0602020204020303" pitchFamily="34" charset="0"/>
                        </a:rPr>
                        <a:t>December- </a:t>
                      </a:r>
                      <a:r>
                        <a:rPr lang="en-US" sz="2400" strike="noStrike" baseline="0" dirty="0">
                          <a:latin typeface="Futura Md BT" panose="020B0602020204020303" pitchFamily="34" charset="0"/>
                        </a:rPr>
                        <a:t>May</a:t>
                      </a:r>
                    </a:p>
                  </a:txBody>
                  <a:tcPr anchor="ctr"/>
                </a:tc>
                <a:tc>
                  <a:txBody>
                    <a:bodyPr/>
                    <a:lstStyle/>
                    <a:p>
                      <a:r>
                        <a:rPr lang="en-US" sz="2400" dirty="0">
                          <a:latin typeface="Futura Md BT" panose="020B0602020204020303" pitchFamily="34" charset="0"/>
                        </a:rPr>
                        <a:t>Continue development of draft evaluation criteria and selection process with TIP Subcommittee</a:t>
                      </a:r>
                    </a:p>
                  </a:txBody>
                  <a:tcPr anchor="ctr"/>
                </a:tc>
                <a:extLst>
                  <a:ext uri="{0D108BD9-81ED-4DB2-BD59-A6C34878D82A}">
                    <a16:rowId xmlns:a16="http://schemas.microsoft.com/office/drawing/2014/main" val="3757889291"/>
                  </a:ext>
                </a:extLst>
              </a:tr>
              <a:tr h="818808">
                <a:tc>
                  <a:txBody>
                    <a:bodyPr/>
                    <a:lstStyle/>
                    <a:p>
                      <a:r>
                        <a:rPr lang="en-US" sz="2400" strike="noStrike" baseline="0" dirty="0">
                          <a:latin typeface="Futura Md BT" panose="020B0602020204020303" pitchFamily="34" charset="0"/>
                        </a:rPr>
                        <a:t>June</a:t>
                      </a:r>
                    </a:p>
                  </a:txBody>
                  <a:tcPr anchor="ctr"/>
                </a:tc>
                <a:tc>
                  <a:txBody>
                    <a:bodyPr/>
                    <a:lstStyle/>
                    <a:p>
                      <a:r>
                        <a:rPr lang="en-US" sz="2400" dirty="0">
                          <a:latin typeface="Futura Md BT" panose="020B0602020204020303" pitchFamily="34" charset="0"/>
                        </a:rPr>
                        <a:t>TAC/TPC review of draft evaluation criteria and selection process </a:t>
                      </a:r>
                      <a:r>
                        <a:rPr lang="en-US" sz="2400" b="1" dirty="0">
                          <a:latin typeface="Futura Md BT" panose="020B0602020204020303" pitchFamily="34" charset="0"/>
                        </a:rPr>
                        <a:t>(Information)</a:t>
                      </a:r>
                    </a:p>
                  </a:txBody>
                  <a:tcPr anchor="ctr"/>
                </a:tc>
                <a:extLst>
                  <a:ext uri="{0D108BD9-81ED-4DB2-BD59-A6C34878D82A}">
                    <a16:rowId xmlns:a16="http://schemas.microsoft.com/office/drawing/2014/main" val="1999145730"/>
                  </a:ext>
                </a:extLst>
              </a:tr>
              <a:tr h="981855">
                <a:tc>
                  <a:txBody>
                    <a:bodyPr/>
                    <a:lstStyle/>
                    <a:p>
                      <a:r>
                        <a:rPr lang="en-US" sz="2400" dirty="0">
                          <a:latin typeface="Futura Md BT" panose="020B0602020204020303" pitchFamily="34" charset="0"/>
                        </a:rPr>
                        <a:t>July 2021</a:t>
                      </a:r>
                    </a:p>
                  </a:txBody>
                  <a:tcPr anchor="ctr"/>
                </a:tc>
                <a:tc>
                  <a:txBody>
                    <a:bodyPr/>
                    <a:lstStyle/>
                    <a:p>
                      <a:r>
                        <a:rPr lang="en-US" sz="2400" b="0" dirty="0">
                          <a:latin typeface="Futura Md BT" panose="020B0602020204020303" pitchFamily="34" charset="0"/>
                        </a:rPr>
                        <a:t>Final draft evaluation criteria and selection process to TAC/TPC </a:t>
                      </a:r>
                      <a:r>
                        <a:rPr lang="en-US" sz="2400" b="1" dirty="0">
                          <a:latin typeface="Futura Md BT" panose="020B0602020204020303" pitchFamily="34" charset="0"/>
                        </a:rPr>
                        <a:t>(Action)</a:t>
                      </a:r>
                    </a:p>
                  </a:txBody>
                  <a:tcPr anchor="ctr"/>
                </a:tc>
                <a:extLst>
                  <a:ext uri="{0D108BD9-81ED-4DB2-BD59-A6C34878D82A}">
                    <a16:rowId xmlns:a16="http://schemas.microsoft.com/office/drawing/2014/main" val="413433910"/>
                  </a:ext>
                </a:extLst>
              </a:tr>
            </a:tbl>
          </a:graphicData>
        </a:graphic>
      </p:graphicFrame>
    </p:spTree>
    <p:extLst>
      <p:ext uri="{BB962C8B-B14F-4D97-AF65-F5344CB8AC3E}">
        <p14:creationId xmlns:p14="http://schemas.microsoft.com/office/powerpoint/2010/main" val="420682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554C-2DE2-446D-B197-9FB6B9E0F251}"/>
              </a:ext>
            </a:extLst>
          </p:cNvPr>
          <p:cNvSpPr>
            <a:spLocks noGrp="1"/>
          </p:cNvSpPr>
          <p:nvPr>
            <p:ph type="title"/>
          </p:nvPr>
        </p:nvSpPr>
        <p:spPr/>
        <p:txBody>
          <a:bodyPr/>
          <a:lstStyle/>
          <a:p>
            <a:r>
              <a:rPr lang="en-US" dirty="0"/>
              <a:t>Investment Category Definitions</a:t>
            </a:r>
          </a:p>
        </p:txBody>
      </p:sp>
      <p:sp>
        <p:nvSpPr>
          <p:cNvPr id="3" name="Content Placeholder 2">
            <a:extLst>
              <a:ext uri="{FF2B5EF4-FFF2-40B4-BE49-F238E27FC236}">
                <a16:creationId xmlns:a16="http://schemas.microsoft.com/office/drawing/2014/main" id="{D5B4FFF3-D97B-4C06-A958-0074F544B64A}"/>
              </a:ext>
            </a:extLst>
          </p:cNvPr>
          <p:cNvSpPr>
            <a:spLocks noGrp="1"/>
          </p:cNvSpPr>
          <p:nvPr>
            <p:ph idx="1"/>
          </p:nvPr>
        </p:nvSpPr>
        <p:spPr>
          <a:xfrm>
            <a:off x="201827" y="1337676"/>
            <a:ext cx="11788345" cy="4586847"/>
          </a:xfrm>
        </p:spPr>
        <p:txBody>
          <a:bodyPr>
            <a:normAutofit/>
          </a:bodyPr>
          <a:lstStyle/>
          <a:p>
            <a:r>
              <a:rPr lang="en-US" dirty="0"/>
              <a:t>Expand: All roadway, freight or transit projects that expand the network capacities.</a:t>
            </a:r>
          </a:p>
          <a:p>
            <a:pPr lvl="1"/>
            <a:r>
              <a:rPr lang="en-US" dirty="0"/>
              <a:t>Example projects – New roadway construction, road widening, expansion of managed lanes, expansion of Transit</a:t>
            </a:r>
          </a:p>
          <a:p>
            <a:r>
              <a:rPr lang="en-US" dirty="0"/>
              <a:t>Manage: All roadway, freight or transit projects that improve operations of existing networks.</a:t>
            </a:r>
          </a:p>
          <a:p>
            <a:pPr lvl="1"/>
            <a:r>
              <a:rPr lang="en-US" dirty="0"/>
              <a:t>Example projects - Access management, grade separations (including at-grade railroad crossings), intersection improvements, or projects improving peak period multimodal level of service (LOS) or reduce peak V/C ratio or reduced peak delay at intersections or level of travel time reliability (LOTTR)</a:t>
            </a:r>
          </a:p>
          <a:p>
            <a:endParaRPr lang="en-US" dirty="0"/>
          </a:p>
        </p:txBody>
      </p:sp>
    </p:spTree>
    <p:extLst>
      <p:ext uri="{BB962C8B-B14F-4D97-AF65-F5344CB8AC3E}">
        <p14:creationId xmlns:p14="http://schemas.microsoft.com/office/powerpoint/2010/main" val="414772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554C-2DE2-446D-B197-9FB6B9E0F251}"/>
              </a:ext>
            </a:extLst>
          </p:cNvPr>
          <p:cNvSpPr>
            <a:spLocks noGrp="1"/>
          </p:cNvSpPr>
          <p:nvPr>
            <p:ph type="title"/>
          </p:nvPr>
        </p:nvSpPr>
        <p:spPr/>
        <p:txBody>
          <a:bodyPr/>
          <a:lstStyle/>
          <a:p>
            <a:r>
              <a:rPr lang="en-US" dirty="0"/>
              <a:t>Investment Category Definitions</a:t>
            </a:r>
          </a:p>
        </p:txBody>
      </p:sp>
      <p:sp>
        <p:nvSpPr>
          <p:cNvPr id="3" name="Content Placeholder 2">
            <a:extLst>
              <a:ext uri="{FF2B5EF4-FFF2-40B4-BE49-F238E27FC236}">
                <a16:creationId xmlns:a16="http://schemas.microsoft.com/office/drawing/2014/main" id="{D5B4FFF3-D97B-4C06-A958-0074F544B64A}"/>
              </a:ext>
            </a:extLst>
          </p:cNvPr>
          <p:cNvSpPr>
            <a:spLocks noGrp="1"/>
          </p:cNvSpPr>
          <p:nvPr>
            <p:ph idx="1"/>
          </p:nvPr>
        </p:nvSpPr>
        <p:spPr>
          <a:xfrm>
            <a:off x="201827" y="1337676"/>
            <a:ext cx="11788345" cy="4586847"/>
          </a:xfrm>
        </p:spPr>
        <p:txBody>
          <a:bodyPr>
            <a:normAutofit/>
          </a:bodyPr>
          <a:lstStyle/>
          <a:p>
            <a:r>
              <a:rPr lang="en-US" dirty="0"/>
              <a:t>Maintain: All roadway, freight or transit projects that extend the useful life of the existing networks or improve resiliency of the existing networks.</a:t>
            </a:r>
          </a:p>
          <a:p>
            <a:pPr lvl="1"/>
            <a:r>
              <a:rPr lang="en-US" dirty="0"/>
              <a:t>Example projects – Roadway reconstruction and rehabilitation projects, transit facility reconstruction</a:t>
            </a:r>
          </a:p>
          <a:p>
            <a:r>
              <a:rPr lang="en-US" dirty="0"/>
              <a:t>Active Transportation: All projects that expand, manage or maintain bicycle and pedestrian infrastructure that provide alternative choices to essential trip making.</a:t>
            </a:r>
          </a:p>
          <a:p>
            <a:pPr lvl="1"/>
            <a:r>
              <a:rPr lang="en-US" dirty="0"/>
              <a:t>Example projects – All bike/pedestrian infrastructure including bike/ped expansion, new bike/ped infrastructure, reconstruction and infrastructure upgrades, bike/ped bridge projects.</a:t>
            </a:r>
          </a:p>
          <a:p>
            <a:endParaRPr lang="en-US" dirty="0"/>
          </a:p>
        </p:txBody>
      </p:sp>
    </p:spTree>
    <p:extLst>
      <p:ext uri="{BB962C8B-B14F-4D97-AF65-F5344CB8AC3E}">
        <p14:creationId xmlns:p14="http://schemas.microsoft.com/office/powerpoint/2010/main" val="36340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5288-EAF6-4C84-BCAF-E3F596EB5AF9}"/>
              </a:ext>
            </a:extLst>
          </p:cNvPr>
          <p:cNvSpPr>
            <a:spLocks noGrp="1"/>
          </p:cNvSpPr>
          <p:nvPr>
            <p:ph type="title"/>
          </p:nvPr>
        </p:nvSpPr>
        <p:spPr>
          <a:xfrm>
            <a:off x="403654" y="-64169"/>
            <a:ext cx="11788345" cy="1228424"/>
          </a:xfrm>
        </p:spPr>
        <p:txBody>
          <a:bodyPr/>
          <a:lstStyle/>
          <a:p>
            <a:r>
              <a:rPr lang="en-US" dirty="0"/>
              <a:t>Investment Category Definitions</a:t>
            </a:r>
          </a:p>
        </p:txBody>
      </p:sp>
      <p:sp>
        <p:nvSpPr>
          <p:cNvPr id="3" name="Content Placeholder 2">
            <a:extLst>
              <a:ext uri="{FF2B5EF4-FFF2-40B4-BE49-F238E27FC236}">
                <a16:creationId xmlns:a16="http://schemas.microsoft.com/office/drawing/2014/main" id="{197AC0A9-EDF4-47A8-886A-04412A805E3D}"/>
              </a:ext>
            </a:extLst>
          </p:cNvPr>
          <p:cNvSpPr>
            <a:spLocks noGrp="1"/>
          </p:cNvSpPr>
          <p:nvPr>
            <p:ph idx="1"/>
          </p:nvPr>
        </p:nvSpPr>
        <p:spPr>
          <a:xfrm>
            <a:off x="312041" y="1164254"/>
            <a:ext cx="11150286" cy="5088763"/>
          </a:xfrm>
        </p:spPr>
        <p:txBody>
          <a:bodyPr/>
          <a:lstStyle/>
          <a:p>
            <a:r>
              <a:rPr lang="en-US" i="1" dirty="0"/>
              <a:t>Any roadway project that includes expansion of through lanes should be submitted as expand investment category project.</a:t>
            </a:r>
          </a:p>
          <a:p>
            <a:r>
              <a:rPr lang="en-US" i="1" dirty="0"/>
              <a:t>Complete streets or road diet projects that do not include reconstruction of roadway or other roadway improvements can be submitted as active transportation investment category project.</a:t>
            </a:r>
          </a:p>
          <a:p>
            <a:r>
              <a:rPr lang="en-US" i="1" dirty="0"/>
              <a:t>Bicycle pedestrian corridor projects that include intersection crossing improvements can be submitted as active transportation investment category project. </a:t>
            </a:r>
          </a:p>
          <a:p>
            <a:pPr marL="0" indent="0">
              <a:buNone/>
            </a:pPr>
            <a:endParaRPr lang="en-US" dirty="0"/>
          </a:p>
        </p:txBody>
      </p:sp>
    </p:spTree>
    <p:extLst>
      <p:ext uri="{BB962C8B-B14F-4D97-AF65-F5344CB8AC3E}">
        <p14:creationId xmlns:p14="http://schemas.microsoft.com/office/powerpoint/2010/main" val="375779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05A15E-9F8C-4CEA-A355-5326C5284924}"/>
              </a:ext>
            </a:extLst>
          </p:cNvPr>
          <p:cNvSpPr>
            <a:spLocks noGrp="1"/>
          </p:cNvSpPr>
          <p:nvPr>
            <p:ph type="title"/>
          </p:nvPr>
        </p:nvSpPr>
        <p:spPr>
          <a:xfrm>
            <a:off x="403225" y="0"/>
            <a:ext cx="11788775" cy="1228725"/>
          </a:xfrm>
        </p:spPr>
        <p:txBody>
          <a:bodyPr/>
          <a:lstStyle/>
          <a:p>
            <a:r>
              <a:rPr lang="en-US" dirty="0"/>
              <a:t>Total Project Cost Definition</a:t>
            </a:r>
          </a:p>
        </p:txBody>
      </p:sp>
      <p:pic>
        <p:nvPicPr>
          <p:cNvPr id="5" name="Picture 4">
            <a:extLst>
              <a:ext uri="{FF2B5EF4-FFF2-40B4-BE49-F238E27FC236}">
                <a16:creationId xmlns:a16="http://schemas.microsoft.com/office/drawing/2014/main" id="{F8B114A7-7754-4E4C-AF2B-7096AEE50D93}"/>
              </a:ext>
            </a:extLst>
          </p:cNvPr>
          <p:cNvPicPr>
            <a:picLocks noChangeAspect="1"/>
          </p:cNvPicPr>
          <p:nvPr/>
        </p:nvPicPr>
        <p:blipFill>
          <a:blip r:embed="rId2"/>
          <a:stretch>
            <a:fillRect/>
          </a:stretch>
        </p:blipFill>
        <p:spPr>
          <a:xfrm>
            <a:off x="699586" y="1348539"/>
            <a:ext cx="10515187" cy="2822407"/>
          </a:xfrm>
          <a:prstGeom prst="rect">
            <a:avLst/>
          </a:prstGeom>
        </p:spPr>
      </p:pic>
      <p:sp>
        <p:nvSpPr>
          <p:cNvPr id="6" name="Content Placeholder 2">
            <a:extLst>
              <a:ext uri="{FF2B5EF4-FFF2-40B4-BE49-F238E27FC236}">
                <a16:creationId xmlns:a16="http://schemas.microsoft.com/office/drawing/2014/main" id="{0F6C4FB3-0C7E-4DD0-B4E8-4A3B4A023910}"/>
              </a:ext>
            </a:extLst>
          </p:cNvPr>
          <p:cNvSpPr>
            <a:spLocks noGrp="1"/>
          </p:cNvSpPr>
          <p:nvPr>
            <p:ph idx="1"/>
          </p:nvPr>
        </p:nvSpPr>
        <p:spPr>
          <a:xfrm>
            <a:off x="699586" y="4370664"/>
            <a:ext cx="10635482" cy="1505881"/>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2340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6533-A69F-485D-9517-F106B2661D7F}"/>
              </a:ext>
            </a:extLst>
          </p:cNvPr>
          <p:cNvSpPr>
            <a:spLocks noGrp="1"/>
          </p:cNvSpPr>
          <p:nvPr>
            <p:ph type="title"/>
          </p:nvPr>
        </p:nvSpPr>
        <p:spPr>
          <a:xfrm>
            <a:off x="99700" y="0"/>
            <a:ext cx="9326311" cy="1228424"/>
          </a:xfrm>
        </p:spPr>
        <p:txBody>
          <a:bodyPr>
            <a:normAutofit/>
          </a:bodyPr>
          <a:lstStyle/>
          <a:p>
            <a:r>
              <a:rPr lang="en-US" dirty="0"/>
              <a:t>Total Project Cost</a:t>
            </a:r>
          </a:p>
        </p:txBody>
      </p:sp>
      <p:graphicFrame>
        <p:nvGraphicFramePr>
          <p:cNvPr id="5" name="Table 4">
            <a:extLst>
              <a:ext uri="{FF2B5EF4-FFF2-40B4-BE49-F238E27FC236}">
                <a16:creationId xmlns:a16="http://schemas.microsoft.com/office/drawing/2014/main" id="{874EBD0C-1924-449B-BA3A-B17EF0F76DBF}"/>
              </a:ext>
            </a:extLst>
          </p:cNvPr>
          <p:cNvGraphicFramePr>
            <a:graphicFrameLocks noGrp="1"/>
          </p:cNvGraphicFramePr>
          <p:nvPr/>
        </p:nvGraphicFramePr>
        <p:xfrm>
          <a:off x="1021390" y="6966910"/>
          <a:ext cx="11392800" cy="5594547"/>
        </p:xfrm>
        <a:graphic>
          <a:graphicData uri="http://schemas.openxmlformats.org/drawingml/2006/table">
            <a:tbl>
              <a:tblPr>
                <a:tableStyleId>{5C22544A-7EE6-4342-B048-85BDC9FD1C3A}</a:tableStyleId>
              </a:tblPr>
              <a:tblGrid>
                <a:gridCol w="2257188">
                  <a:extLst>
                    <a:ext uri="{9D8B030D-6E8A-4147-A177-3AD203B41FA5}">
                      <a16:colId xmlns:a16="http://schemas.microsoft.com/office/drawing/2014/main" val="235366938"/>
                    </a:ext>
                  </a:extLst>
                </a:gridCol>
                <a:gridCol w="3489820">
                  <a:extLst>
                    <a:ext uri="{9D8B030D-6E8A-4147-A177-3AD203B41FA5}">
                      <a16:colId xmlns:a16="http://schemas.microsoft.com/office/drawing/2014/main" val="1390708756"/>
                    </a:ext>
                  </a:extLst>
                </a:gridCol>
                <a:gridCol w="3070371">
                  <a:extLst>
                    <a:ext uri="{9D8B030D-6E8A-4147-A177-3AD203B41FA5}">
                      <a16:colId xmlns:a16="http://schemas.microsoft.com/office/drawing/2014/main" val="1377031835"/>
                    </a:ext>
                  </a:extLst>
                </a:gridCol>
                <a:gridCol w="2575421">
                  <a:extLst>
                    <a:ext uri="{9D8B030D-6E8A-4147-A177-3AD203B41FA5}">
                      <a16:colId xmlns:a16="http://schemas.microsoft.com/office/drawing/2014/main" val="661677347"/>
                    </a:ext>
                  </a:extLst>
                </a:gridCol>
              </a:tblGrid>
              <a:tr h="804942">
                <a:tc gridSpan="4">
                  <a:txBody>
                    <a:bodyPr/>
                    <a:lstStyle/>
                    <a:p>
                      <a:pPr algn="ctr" fontAlgn="b"/>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Total Project Cost = Federal Funding Request + Local Match/Contribution</a:t>
                      </a:r>
                    </a:p>
                    <a:p>
                      <a:pPr algn="ctr" fontAlgn="b"/>
                      <a:r>
                        <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rPr>
                        <a:t>*20% local cash match is required for federal funds. Any contribution beyond the 20% required match will be considered towards total project cost.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0742075"/>
                  </a:ext>
                </a:extLst>
              </a:tr>
              <a:tr h="801311">
                <a:tc>
                  <a:txBody>
                    <a:bodyPr/>
                    <a:lstStyle/>
                    <a:p>
                      <a:pPr algn="l"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 </a:t>
                      </a: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Right of Way and Utility Relocation Contributed by Sponsor to be included in total project cost</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Engineering Phase including Environmental to be included in total project cost</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Construction</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866268"/>
                  </a:ext>
                </a:extLst>
              </a:tr>
              <a:tr h="1346004">
                <a:tc>
                  <a:txBody>
                    <a:bodyPr/>
                    <a:lstStyle/>
                    <a:p>
                      <a:pPr algn="l"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Projects within the Existing Footprint (no additional Right of Way Required) </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NO</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YES </a:t>
                      </a:r>
                      <a:b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b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(Even if engineering phase costs are not part of the federal request)</a:t>
                      </a: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YES </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045085"/>
                  </a:ext>
                </a:extLst>
              </a:tr>
              <a:tr h="1065662">
                <a:tc>
                  <a:txBody>
                    <a:bodyPr/>
                    <a:lstStyle/>
                    <a:p>
                      <a:pPr algn="l"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Projects expanding footprint that already acquired ROW or ROW was donated.  </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NO</a:t>
                      </a:r>
                      <a:b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b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YES </a:t>
                      </a:r>
                      <a:b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b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(Even if engineering phase costs are not part of the federal request)</a:t>
                      </a: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YES </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62304"/>
                  </a:ext>
                </a:extLst>
              </a:tr>
              <a:tr h="1576628">
                <a:tc>
                  <a:txBody>
                    <a:bodyPr/>
                    <a:lstStyle/>
                    <a:p>
                      <a:pPr algn="l" fontAlgn="ct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Projects requiring additional Right of Way acquisition due to expansion of footprint or new construction</a:t>
                      </a: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NO</a:t>
                      </a:r>
                      <a:b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br>
                      <a:r>
                        <a:rPr lang="en-US" sz="1600" u="none" strike="noStrike" dirty="0">
                          <a:effectLst/>
                          <a:latin typeface="Futura Md BT" panose="020B0602020204020303" pitchFamily="34" charset="0"/>
                          <a:ea typeface="Futura" panose="02020800000000000000" pitchFamily="18" charset="0"/>
                          <a:cs typeface="Futura" panose="02020800000000000000" pitchFamily="18" charset="0"/>
                        </a:rPr>
                        <a:t>(Even if ROW phase costs are part of the federal request)</a:t>
                      </a: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p>
                      <a:pPr algn="ctr" fontAlgn="ct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600" b="0"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tc>
                <a:tc vMerge="1">
                  <a:txBody>
                    <a:bodyPr/>
                    <a:lstStyle/>
                    <a:p>
                      <a:pPr algn="ctr" fontAlgn="ctr"/>
                      <a:endParaRPr lang="en-US" sz="1600" b="1" i="0" u="none" strike="noStrike" dirty="0">
                        <a:solidFill>
                          <a:srgbClr val="000000"/>
                        </a:solidFill>
                        <a:effectLst/>
                        <a:latin typeface="Futura Md BT" panose="020B0602020204020303" pitchFamily="34" charset="0"/>
                        <a:ea typeface="Futura" panose="02020800000000000000" pitchFamily="18" charset="0"/>
                        <a:cs typeface="Futura" panose="02020800000000000000" pitchFamily="18" charset="0"/>
                      </a:endParaRPr>
                    </a:p>
                  </a:txBody>
                  <a:tcPr marL="7620" marR="7620" marT="7620" marB="0" anchor="ctr"/>
                </a:tc>
                <a:extLst>
                  <a:ext uri="{0D108BD9-81ED-4DB2-BD59-A6C34878D82A}">
                    <a16:rowId xmlns:a16="http://schemas.microsoft.com/office/drawing/2014/main" val="3945386750"/>
                  </a:ext>
                </a:extLst>
              </a:tr>
            </a:tbl>
          </a:graphicData>
        </a:graphic>
      </p:graphicFrame>
      <p:sp>
        <p:nvSpPr>
          <p:cNvPr id="3" name="Rectangle 2">
            <a:extLst>
              <a:ext uri="{FF2B5EF4-FFF2-40B4-BE49-F238E27FC236}">
                <a16:creationId xmlns:a16="http://schemas.microsoft.com/office/drawing/2014/main" id="{8FEBA3F4-87E8-4D26-98F1-B0231391F5F7}"/>
              </a:ext>
            </a:extLst>
          </p:cNvPr>
          <p:cNvSpPr/>
          <p:nvPr/>
        </p:nvSpPr>
        <p:spPr>
          <a:xfrm>
            <a:off x="99700" y="1326391"/>
            <a:ext cx="11392800" cy="3559949"/>
          </a:xfrm>
          <a:prstGeom prst="rect">
            <a:avLst/>
          </a:prstGeom>
        </p:spPr>
        <p:txBody>
          <a:bodyPr wrap="square">
            <a:spAutoFit/>
          </a:bodyPr>
          <a:lstStyle/>
          <a:p>
            <a:pPr marL="228600" indent="-228600" fontAlgn="b">
              <a:lnSpc>
                <a:spcPct val="80000"/>
              </a:lnSpc>
              <a:spcBef>
                <a:spcPts val="1000"/>
              </a:spcBef>
              <a:buClr>
                <a:srgbClr val="25B5AF"/>
              </a:buClr>
              <a:buFont typeface="Wingdings" panose="05000000000000000000" pitchFamily="2" charset="2"/>
              <a:buChar char="§"/>
            </a:pPr>
            <a:r>
              <a:rPr lang="en-US" sz="3000" dirty="0">
                <a:latin typeface="Futura Md BT" panose="020B0602020204020303" pitchFamily="34" charset="0"/>
              </a:rPr>
              <a:t>Total Project Cost = Engineering Costs + Construction Costs (Federal + Local Match/Contribution)</a:t>
            </a:r>
          </a:p>
          <a:p>
            <a:pPr marL="228600" indent="-228600" fontAlgn="b">
              <a:lnSpc>
                <a:spcPct val="80000"/>
              </a:lnSpc>
              <a:spcBef>
                <a:spcPts val="1000"/>
              </a:spcBef>
              <a:buClr>
                <a:srgbClr val="25B5AF"/>
              </a:buClr>
              <a:buFont typeface="Wingdings" panose="05000000000000000000" pitchFamily="2" charset="2"/>
              <a:buChar char="§"/>
            </a:pPr>
            <a:endParaRPr lang="en-US" sz="3000" dirty="0">
              <a:latin typeface="Futura Md BT" panose="020B0602020204020303" pitchFamily="34" charset="0"/>
            </a:endParaRPr>
          </a:p>
          <a:p>
            <a:pPr marL="228600" indent="-228600" fontAlgn="b">
              <a:lnSpc>
                <a:spcPct val="80000"/>
              </a:lnSpc>
              <a:spcBef>
                <a:spcPts val="1000"/>
              </a:spcBef>
              <a:buClr>
                <a:srgbClr val="25B5AF"/>
              </a:buClr>
              <a:buFont typeface="Wingdings" panose="05000000000000000000" pitchFamily="2" charset="2"/>
              <a:buChar char="§"/>
            </a:pPr>
            <a:r>
              <a:rPr lang="en-US" sz="3000" dirty="0">
                <a:latin typeface="Futura Md BT" panose="020B0602020204020303" pitchFamily="34" charset="0"/>
              </a:rPr>
              <a:t>Right of Way Cost would not be included in the Total Project Cost calculation and not affect the benefit/cost analysis score</a:t>
            </a:r>
          </a:p>
          <a:p>
            <a:pPr fontAlgn="b">
              <a:lnSpc>
                <a:spcPct val="80000"/>
              </a:lnSpc>
              <a:spcBef>
                <a:spcPts val="1000"/>
              </a:spcBef>
              <a:buClr>
                <a:srgbClr val="25B5AF"/>
              </a:buClr>
            </a:pPr>
            <a:endParaRPr lang="en-US" sz="3000" dirty="0">
              <a:latin typeface="Futura Md BT" panose="020B0602020204020303" pitchFamily="34" charset="0"/>
            </a:endParaRPr>
          </a:p>
          <a:p>
            <a:pPr marL="228600" indent="-228600" fontAlgn="b">
              <a:lnSpc>
                <a:spcPct val="80000"/>
              </a:lnSpc>
              <a:spcBef>
                <a:spcPts val="1000"/>
              </a:spcBef>
              <a:buClr>
                <a:srgbClr val="25B5AF"/>
              </a:buClr>
              <a:buFont typeface="Wingdings" panose="05000000000000000000" pitchFamily="2" charset="2"/>
              <a:buChar char="§"/>
            </a:pPr>
            <a:r>
              <a:rPr lang="en-US" sz="3000" dirty="0">
                <a:latin typeface="Futura Md BT" panose="020B0602020204020303" pitchFamily="34" charset="0"/>
              </a:rPr>
              <a:t>Right of Way would remain eligible to be funded through the call</a:t>
            </a:r>
          </a:p>
        </p:txBody>
      </p:sp>
    </p:spTree>
    <p:extLst>
      <p:ext uri="{BB962C8B-B14F-4D97-AF65-F5344CB8AC3E}">
        <p14:creationId xmlns:p14="http://schemas.microsoft.com/office/powerpoint/2010/main" val="253031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gacmpo-slide-template-2017.potx" id="{6957FB30-8789-4637-8884-C27227810CC3}" vid="{9D878D2C-657F-4C7C-8249-B820C953F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AA245CB8B4BB4FA97472EE59BBC581" ma:contentTypeVersion="13" ma:contentTypeDescription="Create a new document." ma:contentTypeScope="" ma:versionID="2347f96b1d9b160171d4069607cbd9e1">
  <xsd:schema xmlns:xsd="http://www.w3.org/2001/XMLSchema" xmlns:xs="http://www.w3.org/2001/XMLSchema" xmlns:p="http://schemas.microsoft.com/office/2006/metadata/properties" xmlns:ns3="5654b5c5-2d4b-4b70-8cda-bbd2a2df3e63" xmlns:ns4="81a4f861-95b9-4778-a1f2-b2822ccfe95a" targetNamespace="http://schemas.microsoft.com/office/2006/metadata/properties" ma:root="true" ma:fieldsID="6bbb08d71274c97ce896d4dcd2016ea2" ns3:_="" ns4:_="">
    <xsd:import namespace="5654b5c5-2d4b-4b70-8cda-bbd2a2df3e63"/>
    <xsd:import namespace="81a4f861-95b9-4778-a1f2-b2822ccfe95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4b5c5-2d4b-4b70-8cda-bbd2a2df3e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a4f861-95b9-4778-a1f2-b2822ccfe9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8D8DAA-E56F-4E5B-84A8-B60267D6D7A9}">
  <ds:schemaRefs>
    <ds:schemaRef ds:uri="http://schemas.microsoft.com/sharepoint/v3/contenttype/forms"/>
  </ds:schemaRefs>
</ds:datastoreItem>
</file>

<file path=customXml/itemProps2.xml><?xml version="1.0" encoding="utf-8"?>
<ds:datastoreItem xmlns:ds="http://schemas.openxmlformats.org/officeDocument/2006/customXml" ds:itemID="{0C15FCEC-FE5D-46EF-97D6-D71EC9AD6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4b5c5-2d4b-4b70-8cda-bbd2a2df3e63"/>
    <ds:schemaRef ds:uri="81a4f861-95b9-4778-a1f2-b2822ccfe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37B02-1916-45E0-AEA3-2A8802D9E95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654b5c5-2d4b-4b70-8cda-bbd2a2df3e63"/>
    <ds:schemaRef ds:uri="http://purl.org/dc/terms/"/>
    <ds:schemaRef ds:uri="81a4f861-95b9-4778-a1f2-b2822ccfe95a"/>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21407</TotalTime>
  <Words>3564</Words>
  <Application>Microsoft Office PowerPoint</Application>
  <PresentationFormat>Widescreen</PresentationFormat>
  <Paragraphs>379</Paragraphs>
  <Slides>41</Slides>
  <Notes>1</Notes>
  <HiddenSlides>20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Futura Md BT</vt:lpstr>
      <vt:lpstr>Wingdings</vt:lpstr>
      <vt:lpstr>Office Theme</vt:lpstr>
      <vt:lpstr>Development of   Project Evaluation Criteria</vt:lpstr>
      <vt:lpstr>Agenda</vt:lpstr>
      <vt:lpstr>Investments Categories</vt:lpstr>
      <vt:lpstr>Investment Category Definitions</vt:lpstr>
      <vt:lpstr>Investment Category Definitions</vt:lpstr>
      <vt:lpstr>Investment Category Definitions</vt:lpstr>
      <vt:lpstr>Investment Category Definitions</vt:lpstr>
      <vt:lpstr>Total Project Cost Definition</vt:lpstr>
      <vt:lpstr>Total Project Cost</vt:lpstr>
      <vt:lpstr>Total Scoring</vt:lpstr>
      <vt:lpstr> 2021 B/C Proposed Benefits/Cost Scoring</vt:lpstr>
      <vt:lpstr>Planning Factors – Roadway projects (DRAFT)</vt:lpstr>
      <vt:lpstr>Planning Factors – Roadway projects Expand, Manage, Maintain (DRAFT)</vt:lpstr>
      <vt:lpstr>Planning Factors – Roadway projects Expand, Manage, Maintain (DRAFT)</vt:lpstr>
      <vt:lpstr>Planning Factors – Roadway projects Expand (DRAFT)</vt:lpstr>
      <vt:lpstr>Planning Factors – Roadway projects Expand, Manage, Maintain (DRAFT)</vt:lpstr>
      <vt:lpstr>Planning Factors – Roadway projects Expand (DRAFT)</vt:lpstr>
      <vt:lpstr>Planning Factors – Roadway projects Expand, Manage, Maintain (DRAFT)</vt:lpstr>
      <vt:lpstr>Planning Factors – Roadway projects Expand, Manage, Maintain (DRAFT)</vt:lpstr>
      <vt:lpstr>Planning Factors – Roadway projects Expand (DRAFT)</vt:lpstr>
      <vt:lpstr>Planning Factors – Roadway projects Expand, Manage (DRAFT)</vt:lpstr>
      <vt:lpstr>Planning Factors – Roadway projects Expand, Manage, Maintain (DRAFT)</vt:lpstr>
      <vt:lpstr>Planning Factors – Roadway projects Expand, Manage, Maintain (DRAFT)</vt:lpstr>
      <vt:lpstr>Planning Factors – Roadway projects Expand, Manage, Maintain (DRAFT)</vt:lpstr>
      <vt:lpstr>Planning Factors – Roadway projects Expand, Manage, Maintain (DRAFT)</vt:lpstr>
      <vt:lpstr>Planning Factors – Roadway projects Expand, Manage, Maintain (DRAFT)</vt:lpstr>
      <vt:lpstr>Planning Factors – Roadway projects Expand (DRAFT)</vt:lpstr>
      <vt:lpstr>Planning Factors – Roadway projects Expand, Manage, Maintain (DRAFT)</vt:lpstr>
      <vt:lpstr>Planning Factors – Roadway projects Expand, Manage, Maintain (DRAFT)</vt:lpstr>
      <vt:lpstr>Planning Factors – Roadway projects Expand (DRAFT)</vt:lpstr>
      <vt:lpstr>Planning Factors – Transit</vt:lpstr>
      <vt:lpstr>Planning Factors – Transit Expand, Manage, Maintain (DRAFT)</vt:lpstr>
      <vt:lpstr>Planning Factors – Transit Expand, Manage, Maintain (DRAFT)</vt:lpstr>
      <vt:lpstr>Planning Factors – Transit Expand, Manage, Maintain (DRAFT)</vt:lpstr>
      <vt:lpstr>Planning Factors – Transit Expand, Manage, Maintain (DRAFT)</vt:lpstr>
      <vt:lpstr>Planning Factors – Transit Expand (DRAFT)</vt:lpstr>
      <vt:lpstr>Planning Factors – Transit Manage (DRAFT)</vt:lpstr>
      <vt:lpstr>Planning Factors – Transit Manage, Maintain (DRAFT)</vt:lpstr>
      <vt:lpstr>Planning Factors – Transit Maintain (DRAFT)</vt:lpstr>
      <vt:lpstr>Progress</vt:lpstr>
      <vt:lpstr>Draft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Beckom, Adam</dc:creator>
  <cp:lastModifiedBy>Lingala, Vishu</cp:lastModifiedBy>
  <cp:revision>95</cp:revision>
  <cp:lastPrinted>2020-02-27T23:15:10Z</cp:lastPrinted>
  <dcterms:created xsi:type="dcterms:W3CDTF">2020-02-25T16:57:59Z</dcterms:created>
  <dcterms:modified xsi:type="dcterms:W3CDTF">2021-03-03T20:54:01Z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0x01010097AA245CB8B4BB4FA97472EE59BBC581</vt:lpwstr>
  </property>
  <property fmtid="{D5CDD505-2E9C-101B-9397-08002B2CF9AE}" pid="3" name="_dlc_DocIdItemGuid">
    <vt:lpwstr>11dc4f19-3175-4e8c-aae0-3e11fa26ba4c</vt:lpwstr>
  </property>
</Properties>
</file>